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4" r:id="rId1"/>
  </p:sldMasterIdLst>
  <p:notesMasterIdLst>
    <p:notesMasterId r:id="rId32"/>
  </p:notesMasterIdLst>
  <p:sldIdLst>
    <p:sldId id="387" r:id="rId2"/>
    <p:sldId id="364" r:id="rId3"/>
    <p:sldId id="365" r:id="rId4"/>
    <p:sldId id="368" r:id="rId5"/>
    <p:sldId id="402" r:id="rId6"/>
    <p:sldId id="403" r:id="rId7"/>
    <p:sldId id="374" r:id="rId8"/>
    <p:sldId id="372" r:id="rId9"/>
    <p:sldId id="407" r:id="rId10"/>
    <p:sldId id="386" r:id="rId11"/>
    <p:sldId id="404" r:id="rId12"/>
    <p:sldId id="405" r:id="rId13"/>
    <p:sldId id="413" r:id="rId14"/>
    <p:sldId id="378" r:id="rId15"/>
    <p:sldId id="380" r:id="rId16"/>
    <p:sldId id="397" r:id="rId17"/>
    <p:sldId id="256" r:id="rId18"/>
    <p:sldId id="410" r:id="rId19"/>
    <p:sldId id="409" r:id="rId20"/>
    <p:sldId id="415" r:id="rId21"/>
    <p:sldId id="418" r:id="rId22"/>
    <p:sldId id="416" r:id="rId23"/>
    <p:sldId id="259" r:id="rId24"/>
    <p:sldId id="412" r:id="rId25"/>
    <p:sldId id="3406" r:id="rId26"/>
    <p:sldId id="400" r:id="rId27"/>
    <p:sldId id="382" r:id="rId28"/>
    <p:sldId id="3404" r:id="rId29"/>
    <p:sldId id="3405" r:id="rId30"/>
    <p:sldId id="383" r:id="rId31"/>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984" userDrawn="1">
          <p15:clr>
            <a:srgbClr val="A4A3A4"/>
          </p15:clr>
        </p15:guide>
        <p15:guide id="4" pos="3696" userDrawn="1">
          <p15:clr>
            <a:srgbClr val="A4A3A4"/>
          </p15:clr>
        </p15:guide>
        <p15:guide id="5" orient="horz" pos="1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9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91"/>
    <p:restoredTop sz="85775" autoAdjust="0"/>
  </p:normalViewPr>
  <p:slideViewPr>
    <p:cSldViewPr snapToGrid="0" snapToObjects="1">
      <p:cViewPr varScale="1">
        <p:scale>
          <a:sx n="96" d="100"/>
          <a:sy n="96" d="100"/>
        </p:scale>
        <p:origin x="1584" y="78"/>
      </p:cViewPr>
      <p:guideLst>
        <p:guide orient="horz" pos="2160"/>
        <p:guide pos="3840"/>
        <p:guide pos="3984"/>
        <p:guide pos="3696"/>
        <p:guide orient="horz" pos="1680"/>
      </p:guideLst>
    </p:cSldViewPr>
  </p:slideViewPr>
  <p:notesTextViewPr>
    <p:cViewPr>
      <p:scale>
        <a:sx n="1" d="1"/>
        <a:sy n="1" d="1"/>
      </p:scale>
      <p:origin x="0" y="0"/>
    </p:cViewPr>
  </p:notesTextViewPr>
  <p:sorterViewPr>
    <p:cViewPr varScale="1">
      <p:scale>
        <a:sx n="1" d="1"/>
        <a:sy n="1" d="1"/>
      </p:scale>
      <p:origin x="0" y="-1112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BEE68-375D-8840-908E-E652DD11E284}" type="datetimeFigureOut">
              <a:rPr lang="en-US" smtClean="0"/>
              <a:t>3/29/2022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C177C-066C-9C47-8FA4-8AE76F85EFF3}" type="slidenum">
              <a:rPr lang="en-US" smtClean="0"/>
              <a:t>‹#›</a:t>
            </a:fld>
            <a:endParaRPr lang="en-US"/>
          </a:p>
        </p:txBody>
      </p:sp>
    </p:spTree>
    <p:extLst>
      <p:ext uri="{BB962C8B-B14F-4D97-AF65-F5344CB8AC3E}">
        <p14:creationId xmlns:p14="http://schemas.microsoft.com/office/powerpoint/2010/main" val="317823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a:t>
            </a:fld>
            <a:endParaRPr lang="en-US"/>
          </a:p>
        </p:txBody>
      </p:sp>
    </p:spTree>
    <p:extLst>
      <p:ext uri="{BB962C8B-B14F-4D97-AF65-F5344CB8AC3E}">
        <p14:creationId xmlns:p14="http://schemas.microsoft.com/office/powerpoint/2010/main" val="2338032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10</a:t>
            </a:fld>
            <a:endParaRPr lang="en-US"/>
          </a:p>
        </p:txBody>
      </p:sp>
    </p:spTree>
    <p:extLst>
      <p:ext uri="{BB962C8B-B14F-4D97-AF65-F5344CB8AC3E}">
        <p14:creationId xmlns:p14="http://schemas.microsoft.com/office/powerpoint/2010/main" val="4212415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11</a:t>
            </a:fld>
            <a:endParaRPr lang="en-US"/>
          </a:p>
        </p:txBody>
      </p:sp>
    </p:spTree>
    <p:extLst>
      <p:ext uri="{BB962C8B-B14F-4D97-AF65-F5344CB8AC3E}">
        <p14:creationId xmlns:p14="http://schemas.microsoft.com/office/powerpoint/2010/main" val="1746575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embed video once surrounding content more finalized. Don’t want to add to file size in the review process.</a:t>
            </a:r>
          </a:p>
        </p:txBody>
      </p:sp>
      <p:sp>
        <p:nvSpPr>
          <p:cNvPr id="4" name="Slide Number Placeholder 3"/>
          <p:cNvSpPr>
            <a:spLocks noGrp="1"/>
          </p:cNvSpPr>
          <p:nvPr>
            <p:ph type="sldNum" sz="quarter" idx="5"/>
          </p:nvPr>
        </p:nvSpPr>
        <p:spPr/>
        <p:txBody>
          <a:bodyPr/>
          <a:lstStyle/>
          <a:p>
            <a:fld id="{A28C177C-066C-9C47-8FA4-8AE76F85EFF3}" type="slidenum">
              <a:rPr lang="en-US" smtClean="0"/>
              <a:t>12</a:t>
            </a:fld>
            <a:endParaRPr lang="en-US"/>
          </a:p>
        </p:txBody>
      </p:sp>
    </p:spTree>
    <p:extLst>
      <p:ext uri="{BB962C8B-B14F-4D97-AF65-F5344CB8AC3E}">
        <p14:creationId xmlns:p14="http://schemas.microsoft.com/office/powerpoint/2010/main" val="171472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Randomized controlled study with a total of 520 patients, of which 257 had one </a:t>
            </a:r>
            <a:r>
              <a:rPr lang="en-US" sz="1200" dirty="0" err="1"/>
              <a:t>PleuraFlow</a:t>
            </a:r>
            <a:r>
              <a:rPr lang="en-US" sz="1200" dirty="0"/>
              <a:t> mediastinal chest tube placed and 263 had one standard mediastinal chest tube.</a:t>
            </a:r>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13</a:t>
            </a:fld>
            <a:endParaRPr lang="en-US"/>
          </a:p>
        </p:txBody>
      </p:sp>
    </p:spTree>
    <p:extLst>
      <p:ext uri="{BB962C8B-B14F-4D97-AF65-F5344CB8AC3E}">
        <p14:creationId xmlns:p14="http://schemas.microsoft.com/office/powerpoint/2010/main" val="971357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14</a:t>
            </a:fld>
            <a:endParaRPr lang="en-US"/>
          </a:p>
        </p:txBody>
      </p:sp>
    </p:spTree>
    <p:extLst>
      <p:ext uri="{BB962C8B-B14F-4D97-AF65-F5344CB8AC3E}">
        <p14:creationId xmlns:p14="http://schemas.microsoft.com/office/powerpoint/2010/main" val="384653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15</a:t>
            </a:fld>
            <a:endParaRPr lang="en-US"/>
          </a:p>
        </p:txBody>
      </p:sp>
    </p:spTree>
    <p:extLst>
      <p:ext uri="{BB962C8B-B14F-4D97-AF65-F5344CB8AC3E}">
        <p14:creationId xmlns:p14="http://schemas.microsoft.com/office/powerpoint/2010/main" val="1392830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16</a:t>
            </a:fld>
            <a:endParaRPr lang="en-US"/>
          </a:p>
        </p:txBody>
      </p:sp>
    </p:spTree>
    <p:extLst>
      <p:ext uri="{BB962C8B-B14F-4D97-AF65-F5344CB8AC3E}">
        <p14:creationId xmlns:p14="http://schemas.microsoft.com/office/powerpoint/2010/main" val="1454300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NOTE: DEXUR TO PROVIDE DATE RANGES WITH DATA. (global change)</a:t>
            </a:r>
          </a:p>
          <a:p>
            <a:endParaRPr lang="en-US" dirty="0"/>
          </a:p>
          <a:p>
            <a:r>
              <a:rPr lang="en-US" dirty="0"/>
              <a:t>Speaker notes: </a:t>
            </a:r>
          </a:p>
          <a:p>
            <a:r>
              <a:rPr lang="en-US" dirty="0"/>
              <a:t>Presenter to explain how we capture retained blood patients- based on interventions required for retained blood associated complications</a:t>
            </a:r>
          </a:p>
        </p:txBody>
      </p:sp>
      <p:sp>
        <p:nvSpPr>
          <p:cNvPr id="4" name="Slide Number Placeholder 3"/>
          <p:cNvSpPr>
            <a:spLocks noGrp="1"/>
          </p:cNvSpPr>
          <p:nvPr>
            <p:ph type="sldNum" sz="quarter" idx="5"/>
          </p:nvPr>
        </p:nvSpPr>
        <p:spPr/>
        <p:txBody>
          <a:bodyPr/>
          <a:lstStyle/>
          <a:p>
            <a:fld id="{14207986-3701-1844-99A3-0640943B2E77}" type="slidenum">
              <a:rPr lang="en-US" smtClean="0"/>
              <a:t>17</a:t>
            </a:fld>
            <a:endParaRPr lang="en-US"/>
          </a:p>
        </p:txBody>
      </p:sp>
    </p:spTree>
    <p:extLst>
      <p:ext uri="{BB962C8B-B14F-4D97-AF65-F5344CB8AC3E}">
        <p14:creationId xmlns:p14="http://schemas.microsoft.com/office/powerpoint/2010/main" val="2820339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rPr>
              <a:t>Speaker notes:</a:t>
            </a:r>
          </a:p>
          <a:p>
            <a:r>
              <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rPr>
              <a:t>explain that reintervention rate is the same rate as the patient rate on prior slide.</a:t>
            </a:r>
          </a:p>
        </p:txBody>
      </p:sp>
      <p:sp>
        <p:nvSpPr>
          <p:cNvPr id="4" name="Slide Number Placeholder 3"/>
          <p:cNvSpPr>
            <a:spLocks noGrp="1"/>
          </p:cNvSpPr>
          <p:nvPr>
            <p:ph type="sldNum" sz="quarter" idx="5"/>
          </p:nvPr>
        </p:nvSpPr>
        <p:spPr/>
        <p:txBody>
          <a:bodyPr/>
          <a:lstStyle/>
          <a:p>
            <a:fld id="{14207986-3701-1844-99A3-0640943B2E77}" type="slidenum">
              <a:rPr lang="en-US" smtClean="0"/>
              <a:t>18</a:t>
            </a:fld>
            <a:endParaRPr lang="en-US"/>
          </a:p>
        </p:txBody>
      </p:sp>
    </p:spTree>
    <p:extLst>
      <p:ext uri="{BB962C8B-B14F-4D97-AF65-F5344CB8AC3E}">
        <p14:creationId xmlns:p14="http://schemas.microsoft.com/office/powerpoint/2010/main" val="1224718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A28C177C-066C-9C47-8FA4-8AE76F85EFF3}" type="slidenum">
              <a:rPr lang="en-US" smtClean="0"/>
              <a:t>19</a:t>
            </a:fld>
            <a:endParaRPr lang="en-US"/>
          </a:p>
        </p:txBody>
      </p:sp>
    </p:spTree>
    <p:extLst>
      <p:ext uri="{BB962C8B-B14F-4D97-AF65-F5344CB8AC3E}">
        <p14:creationId xmlns:p14="http://schemas.microsoft.com/office/powerpoint/2010/main" val="231136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2</a:t>
            </a:fld>
            <a:endParaRPr lang="en-US"/>
          </a:p>
        </p:txBody>
      </p:sp>
    </p:spTree>
    <p:extLst>
      <p:ext uri="{BB962C8B-B14F-4D97-AF65-F5344CB8AC3E}">
        <p14:creationId xmlns:p14="http://schemas.microsoft.com/office/powerpoint/2010/main" val="2167209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RB Calculation:</a:t>
            </a:r>
          </a:p>
          <a:p>
            <a:r>
              <a:rPr lang="en-US" dirty="0"/>
              <a:t>(delta avg cost from prior slide) x (# of RB patients)</a:t>
            </a:r>
          </a:p>
        </p:txBody>
      </p:sp>
      <p:sp>
        <p:nvSpPr>
          <p:cNvPr id="4" name="Slide Number Placeholder 3"/>
          <p:cNvSpPr>
            <a:spLocks noGrp="1"/>
          </p:cNvSpPr>
          <p:nvPr>
            <p:ph type="sldNum" sz="quarter" idx="5"/>
          </p:nvPr>
        </p:nvSpPr>
        <p:spPr/>
        <p:txBody>
          <a:bodyPr/>
          <a:lstStyle/>
          <a:p>
            <a:fld id="{A28C177C-066C-9C47-8FA4-8AE76F85EFF3}" type="slidenum">
              <a:rPr lang="en-US" smtClean="0"/>
              <a:t>20</a:t>
            </a:fld>
            <a:endParaRPr lang="en-US"/>
          </a:p>
        </p:txBody>
      </p:sp>
    </p:spTree>
    <p:extLst>
      <p:ext uri="{BB962C8B-B14F-4D97-AF65-F5344CB8AC3E}">
        <p14:creationId xmlns:p14="http://schemas.microsoft.com/office/powerpoint/2010/main" val="3953326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A28C177C-066C-9C47-8FA4-8AE76F85EFF3}" type="slidenum">
              <a:rPr lang="en-US" smtClean="0"/>
              <a:t>21</a:t>
            </a:fld>
            <a:endParaRPr lang="en-US"/>
          </a:p>
        </p:txBody>
      </p:sp>
    </p:spTree>
    <p:extLst>
      <p:ext uri="{BB962C8B-B14F-4D97-AF65-F5344CB8AC3E}">
        <p14:creationId xmlns:p14="http://schemas.microsoft.com/office/powerpoint/2010/main" val="1400258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Calculation:</a:t>
            </a:r>
          </a:p>
          <a:p>
            <a:r>
              <a:rPr lang="en-US" sz="1200" b="0" i="0" kern="1200" dirty="0">
                <a:solidFill>
                  <a:schemeClr val="tx1"/>
                </a:solidFill>
                <a:effectLst/>
                <a:latin typeface="+mn-lt"/>
                <a:ea typeface="+mn-ea"/>
                <a:cs typeface="+mn-cs"/>
              </a:rPr>
              <a:t>($295/patient cost divided by $2,607 cost per LOS day</a:t>
            </a:r>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22</a:t>
            </a:fld>
            <a:endParaRPr lang="en-US"/>
          </a:p>
        </p:txBody>
      </p:sp>
    </p:spTree>
    <p:extLst>
      <p:ext uri="{BB962C8B-B14F-4D97-AF65-F5344CB8AC3E}">
        <p14:creationId xmlns:p14="http://schemas.microsoft.com/office/powerpoint/2010/main" val="4104336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4207986-3701-1844-99A3-0640943B2E77}" type="slidenum">
              <a:rPr lang="en-US" smtClean="0"/>
              <a:t>23</a:t>
            </a:fld>
            <a:endParaRPr lang="en-US"/>
          </a:p>
        </p:txBody>
      </p:sp>
    </p:spTree>
    <p:extLst>
      <p:ext uri="{BB962C8B-B14F-4D97-AF65-F5344CB8AC3E}">
        <p14:creationId xmlns:p14="http://schemas.microsoft.com/office/powerpoint/2010/main" val="1011071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24</a:t>
            </a:fld>
            <a:endParaRPr lang="en-US"/>
          </a:p>
        </p:txBody>
      </p:sp>
    </p:spTree>
    <p:extLst>
      <p:ext uri="{BB962C8B-B14F-4D97-AF65-F5344CB8AC3E}">
        <p14:creationId xmlns:p14="http://schemas.microsoft.com/office/powerpoint/2010/main" val="369446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26</a:t>
            </a:fld>
            <a:endParaRPr lang="en-US"/>
          </a:p>
        </p:txBody>
      </p:sp>
    </p:spTree>
    <p:extLst>
      <p:ext uri="{BB962C8B-B14F-4D97-AF65-F5344CB8AC3E}">
        <p14:creationId xmlns:p14="http://schemas.microsoft.com/office/powerpoint/2010/main" val="3844243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missing before- </a:t>
            </a:r>
          </a:p>
          <a:p>
            <a:r>
              <a:rPr lang="en-US" dirty="0"/>
              <a:t>sequence off</a:t>
            </a:r>
          </a:p>
          <a:p>
            <a:endParaRPr lang="en-US" dirty="0"/>
          </a:p>
          <a:p>
            <a:r>
              <a:rPr lang="en-US" dirty="0"/>
              <a:t>sticks out. Just an example of another hospital and doesn’t fit well in hospital specific. </a:t>
            </a:r>
          </a:p>
          <a:p>
            <a:endParaRPr lang="en-US" dirty="0"/>
          </a:p>
          <a:p>
            <a:r>
              <a:rPr lang="en-US" dirty="0"/>
              <a:t>TM:  agree…maybe we put in after transition to cost analysis slide 18…title:  “Peer-Reviewed audit of investment value from use of Active Clearance”</a:t>
            </a:r>
          </a:p>
        </p:txBody>
      </p:sp>
      <p:sp>
        <p:nvSpPr>
          <p:cNvPr id="4" name="Slide Number Placeholder 3"/>
          <p:cNvSpPr>
            <a:spLocks noGrp="1"/>
          </p:cNvSpPr>
          <p:nvPr>
            <p:ph type="sldNum" sz="quarter" idx="5"/>
          </p:nvPr>
        </p:nvSpPr>
        <p:spPr/>
        <p:txBody>
          <a:bodyPr/>
          <a:lstStyle/>
          <a:p>
            <a:fld id="{A28C177C-066C-9C47-8FA4-8AE76F85EFF3}" type="slidenum">
              <a:rPr lang="en-US" smtClean="0"/>
              <a:t>27</a:t>
            </a:fld>
            <a:endParaRPr lang="en-US"/>
          </a:p>
        </p:txBody>
      </p:sp>
    </p:spTree>
    <p:extLst>
      <p:ext uri="{BB962C8B-B14F-4D97-AF65-F5344CB8AC3E}">
        <p14:creationId xmlns:p14="http://schemas.microsoft.com/office/powerpoint/2010/main" val="573674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1442355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ML176-A</a:t>
            </a:r>
          </a:p>
        </p:txBody>
      </p:sp>
    </p:spTree>
    <p:extLst>
      <p:ext uri="{BB962C8B-B14F-4D97-AF65-F5344CB8AC3E}">
        <p14:creationId xmlns:p14="http://schemas.microsoft.com/office/powerpoint/2010/main" val="601473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PleuraFlow ACT System is available in various sizes and configurations.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30</a:t>
            </a:fld>
            <a:endParaRPr lang="en-US"/>
          </a:p>
        </p:txBody>
      </p:sp>
    </p:spTree>
    <p:extLst>
      <p:ext uri="{BB962C8B-B14F-4D97-AF65-F5344CB8AC3E}">
        <p14:creationId xmlns:p14="http://schemas.microsoft.com/office/powerpoint/2010/main" val="4148330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3</a:t>
            </a:fld>
            <a:endParaRPr lang="en-US"/>
          </a:p>
        </p:txBody>
      </p:sp>
    </p:spTree>
    <p:extLst>
      <p:ext uri="{BB962C8B-B14F-4D97-AF65-F5344CB8AC3E}">
        <p14:creationId xmlns:p14="http://schemas.microsoft.com/office/powerpoint/2010/main" val="2549397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4</a:t>
            </a:fld>
            <a:endParaRPr lang="en-US"/>
          </a:p>
        </p:txBody>
      </p:sp>
    </p:spTree>
    <p:extLst>
      <p:ext uri="{BB962C8B-B14F-4D97-AF65-F5344CB8AC3E}">
        <p14:creationId xmlns:p14="http://schemas.microsoft.com/office/powerpoint/2010/main" val="3210638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 is defining RB here in explaining how we get to the 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Retained Blood Syndrome (RBS) – the composite of drainage-related post-cardiothoracic surgery complications that requires some type of reintervention, which is identified via ICD10 codes.  </a:t>
            </a:r>
          </a:p>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5</a:t>
            </a:fld>
            <a:endParaRPr lang="en-US"/>
          </a:p>
        </p:txBody>
      </p:sp>
    </p:spTree>
    <p:extLst>
      <p:ext uri="{BB962C8B-B14F-4D97-AF65-F5344CB8AC3E}">
        <p14:creationId xmlns:p14="http://schemas.microsoft.com/office/powerpoint/2010/main" val="369439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all complications increase</a:t>
            </a:r>
          </a:p>
          <a:p>
            <a:r>
              <a:rPr lang="en-US" dirty="0"/>
              <a:t>make a point to emphasize POAF because that is the next slide. </a:t>
            </a:r>
          </a:p>
        </p:txBody>
      </p:sp>
      <p:sp>
        <p:nvSpPr>
          <p:cNvPr id="4" name="Slide Number Placeholder 3"/>
          <p:cNvSpPr>
            <a:spLocks noGrp="1"/>
          </p:cNvSpPr>
          <p:nvPr>
            <p:ph type="sldNum" sz="quarter" idx="5"/>
          </p:nvPr>
        </p:nvSpPr>
        <p:spPr/>
        <p:txBody>
          <a:bodyPr/>
          <a:lstStyle/>
          <a:p>
            <a:fld id="{A28C177C-066C-9C47-8FA4-8AE76F85EFF3}" type="slidenum">
              <a:rPr lang="en-US" smtClean="0"/>
              <a:t>6</a:t>
            </a:fld>
            <a:endParaRPr lang="en-US"/>
          </a:p>
        </p:txBody>
      </p:sp>
    </p:spTree>
    <p:extLst>
      <p:ext uri="{BB962C8B-B14F-4D97-AF65-F5344CB8AC3E}">
        <p14:creationId xmlns:p14="http://schemas.microsoft.com/office/powerpoint/2010/main" val="94656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7</a:t>
            </a:fld>
            <a:endParaRPr lang="en-US"/>
          </a:p>
        </p:txBody>
      </p:sp>
    </p:spTree>
    <p:extLst>
      <p:ext uri="{BB962C8B-B14F-4D97-AF65-F5344CB8AC3E}">
        <p14:creationId xmlns:p14="http://schemas.microsoft.com/office/powerpoint/2010/main" val="3050576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8</a:t>
            </a:fld>
            <a:endParaRPr lang="en-US"/>
          </a:p>
        </p:txBody>
      </p:sp>
    </p:spTree>
    <p:extLst>
      <p:ext uri="{BB962C8B-B14F-4D97-AF65-F5344CB8AC3E}">
        <p14:creationId xmlns:p14="http://schemas.microsoft.com/office/powerpoint/2010/main" val="4259110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9</a:t>
            </a:fld>
            <a:endParaRPr lang="en-US"/>
          </a:p>
        </p:txBody>
      </p:sp>
    </p:spTree>
    <p:extLst>
      <p:ext uri="{BB962C8B-B14F-4D97-AF65-F5344CB8AC3E}">
        <p14:creationId xmlns:p14="http://schemas.microsoft.com/office/powerpoint/2010/main" val="2371896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98D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30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4438D-C05B-6842-997F-62682BC3F654}"/>
              </a:ext>
            </a:extLst>
          </p:cNvPr>
          <p:cNvSpPr/>
          <p:nvPr/>
        </p:nvSpPr>
        <p:spPr>
          <a:xfrm>
            <a:off x="0" y="1"/>
            <a:ext cx="12192000" cy="1357313"/>
          </a:xfrm>
          <a:prstGeom prst="rect">
            <a:avLst/>
          </a:prstGeom>
          <a:solidFill>
            <a:srgbClr val="0098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609600" y="114222"/>
            <a:ext cx="10972800" cy="1143000"/>
          </a:xfrm>
          <a:prstGeom prst="rect">
            <a:avLst/>
          </a:prstGeom>
        </p:spPr>
        <p:txBody>
          <a:bodyPr anchor="ctr"/>
          <a:lstStyle>
            <a:lvl1pPr algn="l">
              <a:lnSpc>
                <a:spcPct val="100000"/>
              </a:lnSpc>
              <a:defRPr sz="3000" cap="all"/>
            </a:lvl1pPr>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04E659FF-655D-A542-AC46-250104778982}"/>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145083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4606731"/>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5323385"/>
            <a:ext cx="10972800" cy="804862"/>
          </a:xfrm>
          <a:prstGeom prst="rect">
            <a:avLst/>
          </a:prstGeom>
        </p:spPr>
        <p:txBody>
          <a:bodyPr anchor="ctr"/>
          <a:lstStyle>
            <a:lvl1pPr marL="0" indent="0">
              <a:lnSpc>
                <a:spcPct val="120000"/>
              </a:lnSpc>
              <a:buNone/>
              <a:defRPr sz="21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1">
            <a:extLst>
              <a:ext uri="{FF2B5EF4-FFF2-40B4-BE49-F238E27FC236}">
                <a16:creationId xmlns:a16="http://schemas.microsoft.com/office/drawing/2014/main" id="{807EE426-8C26-5048-AB79-1F1AD4F771C9}"/>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49401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098D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1337" y="1778001"/>
            <a:ext cx="10363200" cy="1461924"/>
          </a:xfrm>
          <a:prstGeom prst="rect">
            <a:avLst/>
          </a:prstGeom>
        </p:spPr>
        <p:txBody>
          <a:bodyPr anchor="b" anchorCtr="0"/>
          <a:lstStyle>
            <a:lvl1pPr algn="l">
              <a:lnSpc>
                <a:spcPct val="110000"/>
              </a:lnSpc>
              <a:defRPr sz="3600" b="0" cap="all"/>
            </a:lvl1pPr>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81BC7ABF-7261-7842-8624-4BEBA9C2B916}"/>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299524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ile with Logo">
    <p:bg>
      <p:bgPr>
        <a:solidFill>
          <a:srgbClr val="0098D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96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683B1CC7-4FFA-3443-9BBA-E94B11074979}"/>
              </a:ext>
            </a:extLst>
          </p:cNvPr>
          <p:cNvSpPr txBox="1">
            <a:spLocks noChangeArrowheads="1"/>
          </p:cNvSpPr>
          <p:nvPr/>
        </p:nvSpPr>
        <p:spPr bwMode="auto">
          <a:xfrm>
            <a:off x="889692" y="6280830"/>
            <a:ext cx="640926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dirty="0">
                <a:solidFill>
                  <a:schemeClr val="tx1"/>
                </a:solidFill>
                <a:latin typeface="Verdana" panose="020B0604030504040204" pitchFamily="34" charset="0"/>
              </a:rPr>
              <a:t>Proprietary content. </a:t>
            </a:r>
          </a:p>
          <a:p>
            <a:pPr eaLnBrk="1" hangingPunct="1"/>
            <a:r>
              <a:rPr lang="en-US" altLang="en-US" sz="800" dirty="0">
                <a:solidFill>
                  <a:schemeClr val="tx1"/>
                </a:solidFill>
                <a:latin typeface="Verdana" panose="020B0604030504040204" pitchFamily="34" charset="0"/>
              </a:rPr>
              <a:t>Do not distribute without the express written permission from </a:t>
            </a:r>
            <a:r>
              <a:rPr lang="en-US" altLang="en-US" sz="800" dirty="0" err="1">
                <a:solidFill>
                  <a:schemeClr val="tx1"/>
                </a:solidFill>
                <a:latin typeface="Verdana" panose="020B0604030504040204" pitchFamily="34" charset="0"/>
              </a:rPr>
              <a:t>ClearFlow</a:t>
            </a:r>
            <a:r>
              <a:rPr lang="en-US" altLang="en-US" sz="800" dirty="0">
                <a:solidFill>
                  <a:schemeClr val="tx1"/>
                </a:solidFill>
                <a:latin typeface="Verdana" panose="020B0604030504040204" pitchFamily="34" charset="0"/>
              </a:rPr>
              <a:t>, Inc. </a:t>
            </a:r>
          </a:p>
          <a:p>
            <a:pPr eaLnBrk="1" hangingPunct="1"/>
            <a:endParaRPr lang="en-US" altLang="en-US" sz="800" dirty="0">
              <a:solidFill>
                <a:schemeClr val="tx1"/>
              </a:solidFill>
              <a:latin typeface="Verdana" panose="020B0604030504040204" pitchFamily="34" charset="0"/>
            </a:endParaRPr>
          </a:p>
        </p:txBody>
      </p:sp>
      <p:sp>
        <p:nvSpPr>
          <p:cNvPr id="2" name="Title 1"/>
          <p:cNvSpPr>
            <a:spLocks noGrp="1"/>
          </p:cNvSpPr>
          <p:nvPr>
            <p:ph type="ctrTitle"/>
          </p:nvPr>
        </p:nvSpPr>
        <p:spPr>
          <a:xfrm>
            <a:off x="889692" y="3186545"/>
            <a:ext cx="10466640" cy="867886"/>
          </a:xfrm>
          <a:prstGeom prst="rect">
            <a:avLst/>
          </a:prstGeom>
        </p:spPr>
        <p:txBody>
          <a:bodyPr anchor="b" anchorCtr="0"/>
          <a:lstStyle>
            <a:lvl1pPr algn="l">
              <a:lnSpc>
                <a:spcPct val="110000"/>
              </a:lnSpc>
              <a:defRPr sz="3600" cap="all" normalizeH="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1690" y="4442812"/>
            <a:ext cx="10444228" cy="724818"/>
          </a:xfrm>
          <a:prstGeom prst="rect">
            <a:avLst/>
          </a:prstGeom>
        </p:spPr>
        <p:txBody>
          <a:bodyPr>
            <a:normAutofit/>
          </a:bodyPr>
          <a:lstStyle>
            <a:lvl1pPr marL="0" indent="0" algn="l">
              <a:buNone/>
              <a:defRPr sz="1800">
                <a:solidFill>
                  <a:schemeClr val="tx1"/>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59614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98D4"/>
        </a:solidFill>
        <a:effectLst/>
      </p:bgPr>
    </p:bg>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683B1CC7-4FFA-3443-9BBA-E94B11074979}"/>
              </a:ext>
            </a:extLst>
          </p:cNvPr>
          <p:cNvSpPr txBox="1">
            <a:spLocks noChangeArrowheads="1"/>
          </p:cNvSpPr>
          <p:nvPr/>
        </p:nvSpPr>
        <p:spPr bwMode="auto">
          <a:xfrm>
            <a:off x="889692" y="6280830"/>
            <a:ext cx="640926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rgbClr val="FFFFFF"/>
                </a:solidFill>
                <a:latin typeface="Verdana" panose="020B0604030504040204" pitchFamily="34" charset="0"/>
              </a:rPr>
              <a:t>Proprietary content. </a:t>
            </a:r>
          </a:p>
          <a:p>
            <a:pPr eaLnBrk="1" hangingPunct="1"/>
            <a:r>
              <a:rPr lang="en-US" altLang="en-US" sz="800">
                <a:solidFill>
                  <a:srgbClr val="FFFFFF"/>
                </a:solidFill>
                <a:latin typeface="Verdana" panose="020B0604030504040204" pitchFamily="34" charset="0"/>
              </a:rPr>
              <a:t>Do not distribute without the express written permission from </a:t>
            </a:r>
            <a:r>
              <a:rPr lang="en-US" altLang="en-US" sz="800" err="1">
                <a:solidFill>
                  <a:srgbClr val="FFFFFF"/>
                </a:solidFill>
                <a:latin typeface="Verdana" panose="020B0604030504040204" pitchFamily="34" charset="0"/>
              </a:rPr>
              <a:t>ClearFlow</a:t>
            </a:r>
            <a:r>
              <a:rPr lang="en-US" altLang="en-US" sz="800">
                <a:solidFill>
                  <a:srgbClr val="FFFFFF"/>
                </a:solidFill>
                <a:latin typeface="Verdana" panose="020B0604030504040204" pitchFamily="34" charset="0"/>
              </a:rPr>
              <a:t>, Inc. </a:t>
            </a:r>
          </a:p>
          <a:p>
            <a:pPr eaLnBrk="1" hangingPunct="1"/>
            <a:endParaRPr lang="en-US" altLang="en-US" sz="800">
              <a:solidFill>
                <a:srgbClr val="FFFFFF"/>
              </a:solidFill>
              <a:latin typeface="Verdana" panose="020B0604030504040204" pitchFamily="34" charset="0"/>
            </a:endParaRPr>
          </a:p>
        </p:txBody>
      </p:sp>
      <p:sp>
        <p:nvSpPr>
          <p:cNvPr id="2" name="Title 1"/>
          <p:cNvSpPr>
            <a:spLocks noGrp="1"/>
          </p:cNvSpPr>
          <p:nvPr>
            <p:ph type="ctrTitle"/>
          </p:nvPr>
        </p:nvSpPr>
        <p:spPr>
          <a:xfrm>
            <a:off x="889692" y="3186545"/>
            <a:ext cx="10466640" cy="867886"/>
          </a:xfrm>
          <a:prstGeom prst="rect">
            <a:avLst/>
          </a:prstGeom>
        </p:spPr>
        <p:txBody>
          <a:bodyPr anchor="b" anchorCtr="0"/>
          <a:lstStyle>
            <a:lvl1pPr algn="l">
              <a:lnSpc>
                <a:spcPct val="110000"/>
              </a:lnSpc>
              <a:defRPr sz="3600" cap="all" normalizeH="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1690" y="4442812"/>
            <a:ext cx="10444228" cy="724818"/>
          </a:xfrm>
          <a:prstGeom prst="rect">
            <a:avLst/>
          </a:prstGeom>
        </p:spPr>
        <p:txBody>
          <a:bodyPr>
            <a:normAutofit/>
          </a:bodyPr>
          <a:lstStyle>
            <a:lvl1pPr marL="0" indent="0" algn="l">
              <a:buNone/>
              <a:defRPr sz="1800">
                <a:solidFill>
                  <a:srgbClr val="FFFFFF"/>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1924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476022-B4D2-5E47-9414-C80289457001}"/>
              </a:ext>
            </a:extLst>
          </p:cNvPr>
          <p:cNvSpPr/>
          <p:nvPr/>
        </p:nvSpPr>
        <p:spPr>
          <a:xfrm>
            <a:off x="0" y="1"/>
            <a:ext cx="12192000" cy="1357313"/>
          </a:xfrm>
          <a:prstGeom prst="rect">
            <a:avLst/>
          </a:prstGeom>
          <a:solidFill>
            <a:srgbClr val="0098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609600" y="114222"/>
            <a:ext cx="10972800" cy="1143000"/>
          </a:xfrm>
          <a:prstGeom prst="rect">
            <a:avLst/>
          </a:prstGeom>
        </p:spPr>
        <p:txBody>
          <a:bodyPr anchor="ctr" anchorCtr="0"/>
          <a:lstStyle>
            <a:lvl1pPr algn="l">
              <a:lnSpc>
                <a:spcPct val="100000"/>
              </a:lnSpc>
              <a:defRPr sz="3000" cap="all"/>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lnSpc>
                <a:spcPct val="120000"/>
              </a:lnSpc>
              <a:defRPr>
                <a:solidFill>
                  <a:schemeClr val="tx1"/>
                </a:solidFill>
              </a:defRPr>
            </a:lvl1pPr>
            <a:lvl2pPr>
              <a:lnSpc>
                <a:spcPct val="120000"/>
              </a:lnSpc>
              <a:defRPr>
                <a:solidFill>
                  <a:schemeClr val="tx1"/>
                </a:solidFill>
              </a:defRPr>
            </a:lvl2pPr>
            <a:lvl3pPr>
              <a:lnSpc>
                <a:spcPct val="120000"/>
              </a:lnSpc>
              <a:defRPr>
                <a:solidFill>
                  <a:schemeClr val="tx1"/>
                </a:solidFill>
              </a:defRPr>
            </a:lvl3pPr>
            <a:lvl4pPr>
              <a:lnSpc>
                <a:spcPct val="120000"/>
              </a:lnSpc>
              <a:defRPr>
                <a:solidFill>
                  <a:schemeClr val="tx1"/>
                </a:solidFill>
              </a:defRPr>
            </a:lvl4pPr>
            <a:lvl5pPr>
              <a:lnSpc>
                <a:spcPct val="12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1">
            <a:extLst>
              <a:ext uri="{FF2B5EF4-FFF2-40B4-BE49-F238E27FC236}">
                <a16:creationId xmlns:a16="http://schemas.microsoft.com/office/drawing/2014/main" id="{7B2456A6-0538-8E48-9F4D-A8714BC005ED}"/>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13224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0098D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6756" y="2484583"/>
            <a:ext cx="10363200" cy="1461924"/>
          </a:xfrm>
          <a:prstGeom prst="rect">
            <a:avLst/>
          </a:prstGeom>
        </p:spPr>
        <p:txBody>
          <a:bodyPr anchor="b" anchorCtr="0"/>
          <a:lstStyle>
            <a:lvl1pPr algn="l">
              <a:lnSpc>
                <a:spcPct val="110000"/>
              </a:lnSpc>
              <a:defRPr sz="3600" b="0" cap="all"/>
            </a:lvl1pPr>
          </a:lstStyle>
          <a:p>
            <a:r>
              <a:rPr lang="en-US"/>
              <a:t>Click to edit Master title style</a:t>
            </a:r>
            <a:endParaRPr lang="en-US" dirty="0"/>
          </a:p>
        </p:txBody>
      </p:sp>
    </p:spTree>
    <p:extLst>
      <p:ext uri="{BB962C8B-B14F-4D97-AF65-F5344CB8AC3E}">
        <p14:creationId xmlns:p14="http://schemas.microsoft.com/office/powerpoint/2010/main" val="34453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FBDD2-EBD5-5444-ABE9-0F7AD0CCB45F}"/>
              </a:ext>
            </a:extLst>
          </p:cNvPr>
          <p:cNvSpPr/>
          <p:nvPr/>
        </p:nvSpPr>
        <p:spPr>
          <a:xfrm>
            <a:off x="0" y="1"/>
            <a:ext cx="12192000" cy="1357313"/>
          </a:xfrm>
          <a:prstGeom prst="rect">
            <a:avLst/>
          </a:prstGeom>
          <a:solidFill>
            <a:srgbClr val="0098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609600" y="114222"/>
            <a:ext cx="10972800" cy="1143000"/>
          </a:xfrm>
          <a:prstGeom prst="rect">
            <a:avLst/>
          </a:prstGeom>
        </p:spPr>
        <p:txBody>
          <a:bodyPr anchor="ctr"/>
          <a:lstStyle>
            <a:lvl1pPr algn="l">
              <a:lnSpc>
                <a:spcPct val="100000"/>
              </a:lnSpc>
              <a:defRPr sz="3000" cap="all"/>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lnSpc>
                <a:spcPct val="120000"/>
              </a:lnSpc>
              <a:defRPr sz="2100">
                <a:solidFill>
                  <a:schemeClr val="tx1"/>
                </a:solidFill>
              </a:defRPr>
            </a:lvl1pPr>
            <a:lvl2pPr>
              <a:lnSpc>
                <a:spcPct val="120000"/>
              </a:lnSpc>
              <a:defRPr sz="2100">
                <a:solidFill>
                  <a:schemeClr val="tx1"/>
                </a:solidFill>
              </a:defRPr>
            </a:lvl2pPr>
            <a:lvl3pPr>
              <a:lnSpc>
                <a:spcPct val="120000"/>
              </a:lnSpc>
              <a:defRPr sz="2100">
                <a:solidFill>
                  <a:schemeClr val="tx1"/>
                </a:solidFill>
              </a:defRPr>
            </a:lvl3pPr>
            <a:lvl4pPr>
              <a:lnSpc>
                <a:spcPct val="120000"/>
              </a:lnSpc>
              <a:defRPr sz="2100">
                <a:solidFill>
                  <a:schemeClr val="tx1"/>
                </a:solidFill>
              </a:defRPr>
            </a:lvl4pPr>
            <a:lvl5pPr>
              <a:lnSpc>
                <a:spcPct val="120000"/>
              </a:lnSpc>
              <a:defRPr sz="21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lnSpc>
                <a:spcPct val="120000"/>
              </a:lnSpc>
              <a:defRPr sz="2100">
                <a:solidFill>
                  <a:schemeClr val="tx1"/>
                </a:solidFill>
              </a:defRPr>
            </a:lvl1pPr>
            <a:lvl2pPr>
              <a:lnSpc>
                <a:spcPct val="120000"/>
              </a:lnSpc>
              <a:defRPr sz="2100">
                <a:solidFill>
                  <a:schemeClr val="tx1"/>
                </a:solidFill>
              </a:defRPr>
            </a:lvl2pPr>
            <a:lvl3pPr>
              <a:lnSpc>
                <a:spcPct val="120000"/>
              </a:lnSpc>
              <a:defRPr sz="2100">
                <a:solidFill>
                  <a:schemeClr val="tx1"/>
                </a:solidFill>
              </a:defRPr>
            </a:lvl3pPr>
            <a:lvl4pPr>
              <a:lnSpc>
                <a:spcPct val="120000"/>
              </a:lnSpc>
              <a:defRPr sz="2100">
                <a:solidFill>
                  <a:schemeClr val="tx1"/>
                </a:solidFill>
              </a:defRPr>
            </a:lvl4pPr>
            <a:lvl5pPr>
              <a:lnSpc>
                <a:spcPct val="120000"/>
              </a:lnSpc>
              <a:defRPr sz="21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a:extLst>
              <a:ext uri="{FF2B5EF4-FFF2-40B4-BE49-F238E27FC236}">
                <a16:creationId xmlns:a16="http://schemas.microsoft.com/office/drawing/2014/main" id="{2C461094-39C0-774C-B596-B93A590B69B3}"/>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386961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C5D5B7-AE99-EA48-A41D-A8D5E8ED5929}"/>
              </a:ext>
            </a:extLst>
          </p:cNvPr>
          <p:cNvSpPr/>
          <p:nvPr/>
        </p:nvSpPr>
        <p:spPr>
          <a:xfrm>
            <a:off x="0" y="1"/>
            <a:ext cx="12192000" cy="1357313"/>
          </a:xfrm>
          <a:prstGeom prst="rect">
            <a:avLst/>
          </a:prstGeom>
          <a:solidFill>
            <a:srgbClr val="0098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609600" y="114222"/>
            <a:ext cx="10972800" cy="1143000"/>
          </a:xfrm>
          <a:prstGeom prst="rect">
            <a:avLst/>
          </a:prstGeom>
        </p:spPr>
        <p:txBody>
          <a:bodyPr anchor="ctr"/>
          <a:lstStyle>
            <a:lvl1pPr algn="l">
              <a:lnSpc>
                <a:spcPct val="100000"/>
              </a:lnSpc>
              <a:defRPr sz="3000" cap="all"/>
            </a:lvl1pPr>
          </a:lstStyle>
          <a:p>
            <a:r>
              <a:rPr lang="en-US"/>
              <a:t>Click to edit Master title style</a:t>
            </a:r>
            <a:endParaRPr lang="en-US" dirty="0"/>
          </a:p>
        </p:txBody>
      </p:sp>
      <p:sp>
        <p:nvSpPr>
          <p:cNvPr id="8" name="Table Placeholder 7"/>
          <p:cNvSpPr>
            <a:spLocks noGrp="1"/>
          </p:cNvSpPr>
          <p:nvPr>
            <p:ph type="tbl" sz="quarter" idx="10"/>
          </p:nvPr>
        </p:nvSpPr>
        <p:spPr>
          <a:xfrm>
            <a:off x="609600" y="1790125"/>
            <a:ext cx="6523567" cy="4694238"/>
          </a:xfrm>
          <a:prstGeom prst="rect">
            <a:avLst/>
          </a:prstGeom>
        </p:spPr>
        <p:txBody>
          <a:bodyPr vert="horz"/>
          <a:lstStyle>
            <a:lvl1pPr marL="0" indent="0">
              <a:buNone/>
              <a:defRPr sz="1600">
                <a:solidFill>
                  <a:srgbClr val="BE1E2D"/>
                </a:solidFill>
              </a:defRPr>
            </a:lvl1pPr>
          </a:lstStyle>
          <a:p>
            <a:pPr lvl="0"/>
            <a:r>
              <a:rPr lang="en-US" noProof="0"/>
              <a:t>Click icon to add table</a:t>
            </a:r>
          </a:p>
        </p:txBody>
      </p:sp>
      <p:sp>
        <p:nvSpPr>
          <p:cNvPr id="6" name="Footer Placeholder 1">
            <a:extLst>
              <a:ext uri="{FF2B5EF4-FFF2-40B4-BE49-F238E27FC236}">
                <a16:creationId xmlns:a16="http://schemas.microsoft.com/office/drawing/2014/main" id="{CAD7C696-8B4D-3045-97B4-A2FDB8337867}"/>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368773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816E90-684A-F545-82B8-82B79EB3E24D}"/>
              </a:ext>
            </a:extLst>
          </p:cNvPr>
          <p:cNvSpPr/>
          <p:nvPr/>
        </p:nvSpPr>
        <p:spPr>
          <a:xfrm>
            <a:off x="0" y="1"/>
            <a:ext cx="12192000" cy="1357313"/>
          </a:xfrm>
          <a:prstGeom prst="rect">
            <a:avLst/>
          </a:prstGeom>
          <a:solidFill>
            <a:srgbClr val="0098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609600" y="114222"/>
            <a:ext cx="10972800" cy="1143000"/>
          </a:xfrm>
          <a:prstGeom prst="rect">
            <a:avLst/>
          </a:prstGeom>
        </p:spPr>
        <p:txBody>
          <a:bodyPr anchor="ctr"/>
          <a:lstStyle>
            <a:lvl1pPr algn="l">
              <a:lnSpc>
                <a:spcPct val="100000"/>
              </a:lnSpc>
              <a:defRPr sz="3000" cap="all"/>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lnSpc>
                <a:spcPct val="120000"/>
              </a:lnSpc>
              <a:defRPr sz="1800">
                <a:solidFill>
                  <a:schemeClr val="tx1"/>
                </a:solidFill>
              </a:defRPr>
            </a:lvl1pPr>
            <a:lvl2pPr>
              <a:lnSpc>
                <a:spcPct val="120000"/>
              </a:lnSpc>
              <a:defRPr sz="1800">
                <a:solidFill>
                  <a:schemeClr val="tx1"/>
                </a:solidFill>
              </a:defRPr>
            </a:lvl2pPr>
            <a:lvl3pPr>
              <a:lnSpc>
                <a:spcPct val="120000"/>
              </a:lnSpc>
              <a:defRPr sz="1800">
                <a:solidFill>
                  <a:schemeClr val="tx1"/>
                </a:solidFill>
              </a:defRPr>
            </a:lvl3pPr>
            <a:lvl4pPr>
              <a:lnSpc>
                <a:spcPct val="120000"/>
              </a:lnSpc>
              <a:defRPr sz="1800">
                <a:solidFill>
                  <a:schemeClr val="tx1"/>
                </a:solidFill>
              </a:defRPr>
            </a:lvl4pPr>
            <a:lvl5pPr>
              <a:lnSpc>
                <a:spcPct val="120000"/>
              </a:lnSpc>
              <a:defRPr sz="18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lnSpc>
                <a:spcPct val="120000"/>
              </a:lnSpc>
              <a:defRPr sz="1800">
                <a:solidFill>
                  <a:schemeClr val="tx1"/>
                </a:solidFill>
              </a:defRPr>
            </a:lvl1pPr>
            <a:lvl2pPr>
              <a:lnSpc>
                <a:spcPct val="120000"/>
              </a:lnSpc>
              <a:defRPr sz="1800">
                <a:solidFill>
                  <a:schemeClr val="tx1"/>
                </a:solidFill>
              </a:defRPr>
            </a:lvl2pPr>
            <a:lvl3pPr>
              <a:lnSpc>
                <a:spcPct val="120000"/>
              </a:lnSpc>
              <a:defRPr sz="1800">
                <a:solidFill>
                  <a:schemeClr val="tx1"/>
                </a:solidFill>
              </a:defRPr>
            </a:lvl3pPr>
            <a:lvl4pPr>
              <a:lnSpc>
                <a:spcPct val="120000"/>
              </a:lnSpc>
              <a:defRPr sz="1800">
                <a:solidFill>
                  <a:schemeClr val="tx1"/>
                </a:solidFill>
              </a:defRPr>
            </a:lvl4pPr>
            <a:lvl5pPr>
              <a:lnSpc>
                <a:spcPct val="120000"/>
              </a:lnSpc>
              <a:defRPr sz="18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1">
            <a:extLst>
              <a:ext uri="{FF2B5EF4-FFF2-40B4-BE49-F238E27FC236}">
                <a16:creationId xmlns:a16="http://schemas.microsoft.com/office/drawing/2014/main" id="{F76483EE-E32E-494D-BD3B-146935F1E235}"/>
              </a:ext>
            </a:extLst>
          </p:cNvPr>
          <p:cNvSpPr>
            <a:spLocks noGrp="1"/>
          </p:cNvSpPr>
          <p:nvPr>
            <p:ph type="ftr" sz="quarter" idx="10"/>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420853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AD79096B-1AAC-754F-93DD-BEF55FD1F0F3}"/>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9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457200" rtl="0" eaLnBrk="1" fontAlgn="base" hangingPunct="1">
        <a:spcBef>
          <a:spcPct val="0"/>
        </a:spcBef>
        <a:spcAft>
          <a:spcPct val="0"/>
        </a:spcAft>
        <a:defRPr sz="3200" kern="1200">
          <a:solidFill>
            <a:srgbClr val="FFFFFF"/>
          </a:solidFill>
          <a:latin typeface="Verdana"/>
          <a:ea typeface="ＭＳ Ｐゴシック" charset="0"/>
          <a:cs typeface="Verdana"/>
        </a:defRPr>
      </a:lvl1pPr>
      <a:lvl2pPr algn="ctr" defTabSz="457200" rtl="0" eaLnBrk="1" fontAlgn="base" hangingPunct="1">
        <a:spcBef>
          <a:spcPct val="0"/>
        </a:spcBef>
        <a:spcAft>
          <a:spcPct val="0"/>
        </a:spcAft>
        <a:defRPr sz="3200">
          <a:solidFill>
            <a:srgbClr val="FFFFFF"/>
          </a:solidFill>
          <a:latin typeface="Verdana" charset="0"/>
          <a:ea typeface="ＭＳ Ｐゴシック" charset="0"/>
        </a:defRPr>
      </a:lvl2pPr>
      <a:lvl3pPr algn="ctr" defTabSz="457200" rtl="0" eaLnBrk="1" fontAlgn="base" hangingPunct="1">
        <a:spcBef>
          <a:spcPct val="0"/>
        </a:spcBef>
        <a:spcAft>
          <a:spcPct val="0"/>
        </a:spcAft>
        <a:defRPr sz="3200">
          <a:solidFill>
            <a:srgbClr val="FFFFFF"/>
          </a:solidFill>
          <a:latin typeface="Verdana" charset="0"/>
          <a:ea typeface="ＭＳ Ｐゴシック" charset="0"/>
        </a:defRPr>
      </a:lvl3pPr>
      <a:lvl4pPr algn="ctr" defTabSz="457200" rtl="0" eaLnBrk="1" fontAlgn="base" hangingPunct="1">
        <a:spcBef>
          <a:spcPct val="0"/>
        </a:spcBef>
        <a:spcAft>
          <a:spcPct val="0"/>
        </a:spcAft>
        <a:defRPr sz="3200">
          <a:solidFill>
            <a:srgbClr val="FFFFFF"/>
          </a:solidFill>
          <a:latin typeface="Verdana" charset="0"/>
          <a:ea typeface="ＭＳ Ｐゴシック" charset="0"/>
        </a:defRPr>
      </a:lvl4pPr>
      <a:lvl5pPr algn="ctr" defTabSz="457200" rtl="0" eaLnBrk="1" fontAlgn="base" hangingPunct="1">
        <a:spcBef>
          <a:spcPct val="0"/>
        </a:spcBef>
        <a:spcAft>
          <a:spcPct val="0"/>
        </a:spcAft>
        <a:defRPr sz="3200">
          <a:solidFill>
            <a:srgbClr val="FFFFFF"/>
          </a:solidFill>
          <a:latin typeface="Verdana" charset="0"/>
          <a:ea typeface="ＭＳ Ｐゴシック" charset="0"/>
        </a:defRPr>
      </a:lvl5pPr>
      <a:lvl6pPr marL="457200" algn="ctr" defTabSz="457200" rtl="0" eaLnBrk="1" fontAlgn="base" hangingPunct="1">
        <a:spcBef>
          <a:spcPct val="0"/>
        </a:spcBef>
        <a:spcAft>
          <a:spcPct val="0"/>
        </a:spcAft>
        <a:defRPr sz="3200">
          <a:solidFill>
            <a:srgbClr val="FFFFFF"/>
          </a:solidFill>
          <a:latin typeface="Verdana" charset="0"/>
          <a:ea typeface="ＭＳ Ｐゴシック" charset="0"/>
        </a:defRPr>
      </a:lvl6pPr>
      <a:lvl7pPr marL="914400" algn="ctr" defTabSz="457200" rtl="0" eaLnBrk="1" fontAlgn="base" hangingPunct="1">
        <a:spcBef>
          <a:spcPct val="0"/>
        </a:spcBef>
        <a:spcAft>
          <a:spcPct val="0"/>
        </a:spcAft>
        <a:defRPr sz="3200">
          <a:solidFill>
            <a:srgbClr val="FFFFFF"/>
          </a:solidFill>
          <a:latin typeface="Verdana" charset="0"/>
          <a:ea typeface="ＭＳ Ｐゴシック" charset="0"/>
        </a:defRPr>
      </a:lvl7pPr>
      <a:lvl8pPr marL="1371600" algn="ctr" defTabSz="457200" rtl="0" eaLnBrk="1" fontAlgn="base" hangingPunct="1">
        <a:spcBef>
          <a:spcPct val="0"/>
        </a:spcBef>
        <a:spcAft>
          <a:spcPct val="0"/>
        </a:spcAft>
        <a:defRPr sz="3200">
          <a:solidFill>
            <a:srgbClr val="FFFFFF"/>
          </a:solidFill>
          <a:latin typeface="Verdana" charset="0"/>
          <a:ea typeface="ＭＳ Ｐゴシック" charset="0"/>
        </a:defRPr>
      </a:lvl8pPr>
      <a:lvl9pPr marL="1828800" algn="ctr" defTabSz="457200" rtl="0" eaLnBrk="1" fontAlgn="base" hangingPunct="1">
        <a:spcBef>
          <a:spcPct val="0"/>
        </a:spcBef>
        <a:spcAft>
          <a:spcPct val="0"/>
        </a:spcAft>
        <a:defRPr sz="3200">
          <a:solidFill>
            <a:srgbClr val="FFFFFF"/>
          </a:solidFill>
          <a:latin typeface="Verdana"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100" kern="1200">
          <a:solidFill>
            <a:srgbClr val="7F7F7F"/>
          </a:solidFill>
          <a:latin typeface="Verdana"/>
          <a:ea typeface="ＭＳ Ｐゴシック" charset="0"/>
          <a:cs typeface="Verdana"/>
        </a:defRPr>
      </a:lvl1pPr>
      <a:lvl2pPr marL="742950" indent="-285750" algn="l" defTabSz="457200" rtl="0" eaLnBrk="1" fontAlgn="base" hangingPunct="1">
        <a:spcBef>
          <a:spcPct val="20000"/>
        </a:spcBef>
        <a:spcAft>
          <a:spcPct val="0"/>
        </a:spcAft>
        <a:buFont typeface="Arial" panose="020B0604020202020204" pitchFamily="34" charset="0"/>
        <a:buChar char="–"/>
        <a:defRPr sz="2100" kern="1200">
          <a:solidFill>
            <a:srgbClr val="7F7F7F"/>
          </a:solidFill>
          <a:latin typeface="Verdana"/>
          <a:ea typeface="ＭＳ Ｐゴシック" charset="0"/>
          <a:cs typeface="Verdana"/>
        </a:defRPr>
      </a:lvl2pPr>
      <a:lvl3pPr marL="1143000" indent="-228600" algn="l" defTabSz="457200" rtl="0" eaLnBrk="1" fontAlgn="base" hangingPunct="1">
        <a:spcBef>
          <a:spcPct val="20000"/>
        </a:spcBef>
        <a:spcAft>
          <a:spcPct val="0"/>
        </a:spcAft>
        <a:buFont typeface="Arial" panose="020B0604020202020204" pitchFamily="34" charset="0"/>
        <a:buChar char="•"/>
        <a:defRPr sz="2100" kern="1200">
          <a:solidFill>
            <a:srgbClr val="7F7F7F"/>
          </a:solidFill>
          <a:latin typeface="Verdana"/>
          <a:ea typeface="ＭＳ Ｐゴシック" charset="0"/>
          <a:cs typeface="Verdana"/>
        </a:defRPr>
      </a:lvl3pPr>
      <a:lvl4pPr marL="1600200" indent="-228600" algn="l" defTabSz="457200" rtl="0" eaLnBrk="1" fontAlgn="base" hangingPunct="1">
        <a:spcBef>
          <a:spcPct val="20000"/>
        </a:spcBef>
        <a:spcAft>
          <a:spcPct val="0"/>
        </a:spcAft>
        <a:buFont typeface="Arial" panose="020B0604020202020204" pitchFamily="34" charset="0"/>
        <a:buChar char="–"/>
        <a:defRPr sz="2100" kern="1200">
          <a:solidFill>
            <a:srgbClr val="7F7F7F"/>
          </a:solidFill>
          <a:latin typeface="Verdana"/>
          <a:ea typeface="ＭＳ Ｐゴシック" charset="0"/>
          <a:cs typeface="Verdana"/>
        </a:defRPr>
      </a:lvl4pPr>
      <a:lvl5pPr marL="2057400" indent="-228600" algn="l" defTabSz="457200" rtl="0" eaLnBrk="1" fontAlgn="base" hangingPunct="1">
        <a:spcBef>
          <a:spcPct val="20000"/>
        </a:spcBef>
        <a:spcAft>
          <a:spcPct val="0"/>
        </a:spcAft>
        <a:buFont typeface="Arial" panose="020B0604020202020204" pitchFamily="34" charset="0"/>
        <a:buChar char="»"/>
        <a:defRPr sz="2100" kern="1200">
          <a:solidFill>
            <a:srgbClr val="7F7F7F"/>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cardiothoracicsurgery.biomedcentral.com/articles/10.1186/s13019-021-01414-0"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ams.aha.org/eweb/DynamicPage.aspx?WebCode=ProdDetailAdd&amp;ivd_prc_prd_key=165f9fbf-d766-40a9-96a6-a212aed366bb"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www.clearflow.co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0B2D00-B250-C444-A0DB-AEDE61063A73}"/>
              </a:ext>
            </a:extLst>
          </p:cNvPr>
          <p:cNvSpPr>
            <a:spLocks noGrp="1"/>
          </p:cNvSpPr>
          <p:nvPr>
            <p:ph type="ctrTitle"/>
          </p:nvPr>
        </p:nvSpPr>
        <p:spPr>
          <a:xfrm>
            <a:off x="778667" y="2980068"/>
            <a:ext cx="10466640" cy="867886"/>
          </a:xfrm>
        </p:spPr>
        <p:txBody>
          <a:bodyPr/>
          <a:lstStyle/>
          <a:p>
            <a:r>
              <a:rPr lang="en-US" sz="2600" cap="none" dirty="0">
                <a:solidFill>
                  <a:schemeClr val="tx1"/>
                </a:solidFill>
              </a:rPr>
              <a:t>and Improving Your Hospital’s Workflow &amp; Net Income</a:t>
            </a:r>
          </a:p>
        </p:txBody>
      </p:sp>
      <p:sp>
        <p:nvSpPr>
          <p:cNvPr id="15" name="Subtitle 14">
            <a:extLst>
              <a:ext uri="{FF2B5EF4-FFF2-40B4-BE49-F238E27FC236}">
                <a16:creationId xmlns:a16="http://schemas.microsoft.com/office/drawing/2014/main" id="{890D44E9-C63A-1F4F-9B27-26F1C0BEA1F5}"/>
              </a:ext>
            </a:extLst>
          </p:cNvPr>
          <p:cNvSpPr>
            <a:spLocks noGrp="1"/>
          </p:cNvSpPr>
          <p:nvPr>
            <p:ph type="subTitle" idx="1"/>
          </p:nvPr>
        </p:nvSpPr>
        <p:spPr>
          <a:xfrm>
            <a:off x="778667" y="4236335"/>
            <a:ext cx="10444228" cy="724818"/>
          </a:xfrm>
        </p:spPr>
        <p:txBody>
          <a:bodyPr>
            <a:normAutofit/>
          </a:bodyPr>
          <a:lstStyle/>
          <a:p>
            <a:r>
              <a:rPr lang="en-US" sz="1400" dirty="0"/>
              <a:t>Presenter: [Name]</a:t>
            </a:r>
          </a:p>
          <a:p>
            <a:r>
              <a:rPr lang="en-US" sz="1400" dirty="0"/>
              <a:t>Date: [MM/DD/YYYY]</a:t>
            </a:r>
          </a:p>
        </p:txBody>
      </p:sp>
      <p:sp>
        <p:nvSpPr>
          <p:cNvPr id="5" name="TextBox 4">
            <a:extLst>
              <a:ext uri="{FF2B5EF4-FFF2-40B4-BE49-F238E27FC236}">
                <a16:creationId xmlns:a16="http://schemas.microsoft.com/office/drawing/2014/main" id="{0C518126-8F97-464D-9D84-86CD29FE84FB}"/>
              </a:ext>
            </a:extLst>
          </p:cNvPr>
          <p:cNvSpPr txBox="1"/>
          <p:nvPr/>
        </p:nvSpPr>
        <p:spPr>
          <a:xfrm>
            <a:off x="778667" y="2431935"/>
            <a:ext cx="8912588" cy="707886"/>
          </a:xfrm>
          <a:prstGeom prst="rect">
            <a:avLst/>
          </a:prstGeom>
          <a:noFill/>
        </p:spPr>
        <p:txBody>
          <a:bodyPr wrap="square">
            <a:spAutoFit/>
          </a:bodyPr>
          <a:lstStyle/>
          <a:p>
            <a:r>
              <a:rPr lang="en-US" sz="4000" b="1" cap="none" dirty="0">
                <a:solidFill>
                  <a:schemeClr val="tx2"/>
                </a:solidFill>
                <a:latin typeface="Verdana" panose="020B0604030504040204" pitchFamily="34" charset="0"/>
                <a:ea typeface="Verdana" panose="020B0604030504040204" pitchFamily="34" charset="0"/>
                <a:cs typeface="Verdana" panose="020B0604030504040204" pitchFamily="34" charset="0"/>
              </a:rPr>
              <a:t>Advancing Patient Healing</a:t>
            </a:r>
            <a:endParaRPr lang="en-US" sz="40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id="{16A04136-B023-6641-BF1B-5423C1B7E703}"/>
              </a:ext>
            </a:extLst>
          </p:cNvPr>
          <p:cNvSpPr/>
          <p:nvPr/>
        </p:nvSpPr>
        <p:spPr>
          <a:xfrm>
            <a:off x="8530495" y="457200"/>
            <a:ext cx="2692400" cy="14097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Replace with Hospital Logo</a:t>
            </a:r>
          </a:p>
          <a:p>
            <a:pPr algn="ctr"/>
            <a:r>
              <a:rPr lang="en-US" dirty="0">
                <a:ln w="0"/>
                <a:solidFill>
                  <a:schemeClr val="accent1"/>
                </a:solidFill>
                <a:effectLst>
                  <a:outerShdw blurRad="38100" dist="25400" dir="5400000" algn="ctr" rotWithShape="0">
                    <a:srgbClr val="6E747A">
                      <a:alpha val="43000"/>
                    </a:srgbClr>
                  </a:outerShdw>
                </a:effectLst>
              </a:rPr>
              <a:t>(then delete this box)</a:t>
            </a:r>
          </a:p>
        </p:txBody>
      </p:sp>
      <p:sp>
        <p:nvSpPr>
          <p:cNvPr id="3" name="TextBox 2">
            <a:extLst>
              <a:ext uri="{FF2B5EF4-FFF2-40B4-BE49-F238E27FC236}">
                <a16:creationId xmlns:a16="http://schemas.microsoft.com/office/drawing/2014/main" id="{BDF3FCA0-21A8-154D-8CE7-2FC2E7ACE393}"/>
              </a:ext>
            </a:extLst>
          </p:cNvPr>
          <p:cNvSpPr txBox="1"/>
          <p:nvPr/>
        </p:nvSpPr>
        <p:spPr>
          <a:xfrm>
            <a:off x="11074400" y="6246911"/>
            <a:ext cx="976999" cy="307777"/>
          </a:xfrm>
          <a:prstGeom prst="rect">
            <a:avLst/>
          </a:prstGeom>
        </p:spPr>
        <p:txBody>
          <a:bodyPr>
            <a:normAutofit/>
          </a:bodyPr>
          <a:lstStyle>
            <a:lvl1pPr marL="0" indent="0" eaLnBrk="1" hangingPunct="1">
              <a:spcBef>
                <a:spcPct val="20000"/>
              </a:spcBef>
              <a:buFont typeface="Arial" panose="020B0604020202020204" pitchFamily="34" charset="0"/>
              <a:buNone/>
              <a:defRPr sz="1400">
                <a:latin typeface="Verdana"/>
                <a:ea typeface="ＭＳ Ｐゴシック" charset="0"/>
                <a:cs typeface="Verdana"/>
              </a:defRPr>
            </a:lvl1pPr>
            <a:lvl2pPr indent="0" algn="ctr" eaLnBrk="1" hangingPunct="1">
              <a:spcBef>
                <a:spcPct val="20000"/>
              </a:spcBef>
              <a:buFont typeface="Arial" panose="020B0604020202020204" pitchFamily="34" charset="0"/>
              <a:buNone/>
              <a:defRPr sz="2100">
                <a:solidFill>
                  <a:schemeClr val="tx1">
                    <a:tint val="75000"/>
                  </a:schemeClr>
                </a:solidFill>
                <a:latin typeface="Verdana"/>
                <a:ea typeface="ＭＳ Ｐゴシック" charset="0"/>
                <a:cs typeface="Verdana"/>
              </a:defRPr>
            </a:lvl2pPr>
            <a:lvl3pPr indent="0" algn="ctr" eaLnBrk="1" hangingPunct="1">
              <a:spcBef>
                <a:spcPct val="20000"/>
              </a:spcBef>
              <a:buFont typeface="Arial" panose="020B0604020202020204" pitchFamily="34" charset="0"/>
              <a:buNone/>
              <a:defRPr sz="2100">
                <a:solidFill>
                  <a:schemeClr val="tx1">
                    <a:tint val="75000"/>
                  </a:schemeClr>
                </a:solidFill>
                <a:latin typeface="Verdana"/>
                <a:ea typeface="ＭＳ Ｐゴシック" charset="0"/>
                <a:cs typeface="Verdana"/>
              </a:defRPr>
            </a:lvl3pPr>
            <a:lvl4pPr indent="0" algn="ctr" eaLnBrk="1" hangingPunct="1">
              <a:spcBef>
                <a:spcPct val="20000"/>
              </a:spcBef>
              <a:buFont typeface="Arial" panose="020B0604020202020204" pitchFamily="34" charset="0"/>
              <a:buNone/>
              <a:defRPr sz="2100">
                <a:solidFill>
                  <a:schemeClr val="tx1">
                    <a:tint val="75000"/>
                  </a:schemeClr>
                </a:solidFill>
                <a:latin typeface="Verdana"/>
                <a:ea typeface="ＭＳ Ｐゴシック" charset="0"/>
                <a:cs typeface="Verdana"/>
              </a:defRPr>
            </a:lvl4pPr>
            <a:lvl5pPr indent="0" algn="ctr" eaLnBrk="1" hangingPunct="1">
              <a:spcBef>
                <a:spcPct val="20000"/>
              </a:spcBef>
              <a:buFont typeface="Arial" panose="020B0604020202020204" pitchFamily="34" charset="0"/>
              <a:buNone/>
              <a:defRPr sz="2100">
                <a:solidFill>
                  <a:schemeClr val="tx1">
                    <a:tint val="75000"/>
                  </a:schemeClr>
                </a:solidFill>
                <a:latin typeface="Verdana"/>
                <a:ea typeface="ＭＳ Ｐゴシック" charset="0"/>
                <a:cs typeface="Verdana"/>
              </a:defRPr>
            </a:lvl5pPr>
            <a:lvl6pPr indent="0" algn="ctr" defTabSz="457200">
              <a:spcBef>
                <a:spcPct val="20000"/>
              </a:spcBef>
              <a:buFont typeface="Arial"/>
              <a:buNone/>
              <a:defRPr sz="2000">
                <a:solidFill>
                  <a:schemeClr val="tx1">
                    <a:tint val="75000"/>
                  </a:schemeClr>
                </a:solidFill>
                <a:latin typeface="+mn-lt"/>
                <a:ea typeface="+mn-ea"/>
              </a:defRPr>
            </a:lvl6pPr>
            <a:lvl7pPr indent="0" algn="ctr" defTabSz="457200">
              <a:spcBef>
                <a:spcPct val="20000"/>
              </a:spcBef>
              <a:buFont typeface="Arial"/>
              <a:buNone/>
              <a:defRPr sz="2000">
                <a:solidFill>
                  <a:schemeClr val="tx1">
                    <a:tint val="75000"/>
                  </a:schemeClr>
                </a:solidFill>
                <a:latin typeface="+mn-lt"/>
                <a:ea typeface="+mn-ea"/>
              </a:defRPr>
            </a:lvl7pPr>
            <a:lvl8pPr indent="0" algn="ctr" defTabSz="457200">
              <a:spcBef>
                <a:spcPct val="20000"/>
              </a:spcBef>
              <a:buFont typeface="Arial"/>
              <a:buNone/>
              <a:defRPr sz="2000">
                <a:solidFill>
                  <a:schemeClr val="tx1">
                    <a:tint val="75000"/>
                  </a:schemeClr>
                </a:solidFill>
                <a:latin typeface="+mn-lt"/>
                <a:ea typeface="+mn-ea"/>
              </a:defRPr>
            </a:lvl8pPr>
            <a:lvl9pPr indent="0" algn="ctr" defTabSz="457200">
              <a:spcBef>
                <a:spcPct val="20000"/>
              </a:spcBef>
              <a:buFont typeface="Arial"/>
              <a:buNone/>
              <a:defRPr sz="2000">
                <a:solidFill>
                  <a:schemeClr val="tx1">
                    <a:tint val="75000"/>
                  </a:schemeClr>
                </a:solidFill>
                <a:latin typeface="+mn-lt"/>
                <a:ea typeface="+mn-ea"/>
              </a:defRPr>
            </a:lvl9pPr>
          </a:lstStyle>
          <a:p>
            <a:r>
              <a:rPr lang="en-US" sz="1050" dirty="0"/>
              <a:t>ML302-A</a:t>
            </a:r>
          </a:p>
        </p:txBody>
      </p:sp>
    </p:spTree>
    <p:extLst>
      <p:ext uri="{BB962C8B-B14F-4D97-AF65-F5344CB8AC3E}">
        <p14:creationId xmlns:p14="http://schemas.microsoft.com/office/powerpoint/2010/main" val="29663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red, bassoon&#10;&#10;Description automatically generated">
            <a:extLst>
              <a:ext uri="{FF2B5EF4-FFF2-40B4-BE49-F238E27FC236}">
                <a16:creationId xmlns:a16="http://schemas.microsoft.com/office/drawing/2014/main" id="{04399825-62C4-AF47-99B9-B53945F1DE6E}"/>
              </a:ext>
            </a:extLst>
          </p:cNvPr>
          <p:cNvPicPr>
            <a:picLocks noChangeAspect="1"/>
          </p:cNvPicPr>
          <p:nvPr/>
        </p:nvPicPr>
        <p:blipFill>
          <a:blip r:embed="rId3"/>
          <a:stretch>
            <a:fillRect/>
          </a:stretch>
        </p:blipFill>
        <p:spPr>
          <a:xfrm>
            <a:off x="6283932" y="2475231"/>
            <a:ext cx="2700520" cy="2497441"/>
          </a:xfrm>
          <a:prstGeom prst="rect">
            <a:avLst/>
          </a:prstGeom>
        </p:spPr>
      </p:pic>
      <p:pic>
        <p:nvPicPr>
          <p:cNvPr id="25" name="Picture 24">
            <a:extLst>
              <a:ext uri="{FF2B5EF4-FFF2-40B4-BE49-F238E27FC236}">
                <a16:creationId xmlns:a16="http://schemas.microsoft.com/office/drawing/2014/main" id="{354209C0-0034-ED40-8608-E39AD58EF1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5539" t="-2" r="49949"/>
          <a:stretch/>
        </p:blipFill>
        <p:spPr>
          <a:xfrm>
            <a:off x="3443043" y="2475231"/>
            <a:ext cx="2509519" cy="2520556"/>
          </a:xfrm>
          <a:prstGeom prst="rect">
            <a:avLst/>
          </a:prstGeom>
        </p:spPr>
      </p:pic>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MAINTAINING CHEST TUBE PATENCY</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10</a:t>
            </a:fld>
            <a:endParaRPr lang="en-US" dirty="0"/>
          </a:p>
        </p:txBody>
      </p:sp>
      <p:sp>
        <p:nvSpPr>
          <p:cNvPr id="30" name="TextBox 29">
            <a:extLst>
              <a:ext uri="{FF2B5EF4-FFF2-40B4-BE49-F238E27FC236}">
                <a16:creationId xmlns:a16="http://schemas.microsoft.com/office/drawing/2014/main" id="{99E2F31D-71FC-E54D-A890-E724213BFF3E}"/>
              </a:ext>
            </a:extLst>
          </p:cNvPr>
          <p:cNvSpPr txBox="1"/>
          <p:nvPr/>
        </p:nvSpPr>
        <p:spPr>
          <a:xfrm>
            <a:off x="570250" y="1671504"/>
            <a:ext cx="7768680" cy="523220"/>
          </a:xfrm>
          <a:prstGeom prst="rect">
            <a:avLst/>
          </a:prstGeom>
          <a:noFill/>
        </p:spPr>
        <p:txBody>
          <a:bodyPr wrap="square">
            <a:spAutoFit/>
          </a:bodyPr>
          <a:lstStyle/>
          <a:p>
            <a:pPr fontAlgn="t"/>
            <a:r>
              <a:rPr lang="en-US" sz="1400" dirty="0">
                <a:latin typeface="Verdana" panose="020B0604030504040204" pitchFamily="34" charset="0"/>
                <a:ea typeface="Verdana" panose="020B0604030504040204" pitchFamily="34" charset="0"/>
                <a:cs typeface="Verdana" panose="020B0604030504040204" pitchFamily="34" charset="0"/>
              </a:rPr>
              <a:t>PleuraFlow</a:t>
            </a:r>
            <a:r>
              <a:rPr lang="en-US" sz="1400" baseline="30000" dirty="0">
                <a:latin typeface="Verdana" panose="020B0604030504040204" pitchFamily="34" charset="0"/>
                <a:ea typeface="Verdana" panose="020B0604030504040204" pitchFamily="34" charset="0"/>
                <a:cs typeface="Verdana" panose="020B0604030504040204" pitchFamily="34" charset="0"/>
              </a:rPr>
              <a:t>®</a:t>
            </a:r>
            <a:r>
              <a:rPr lang="en-US" sz="1400" dirty="0">
                <a:latin typeface="Verdana" panose="020B0604030504040204" pitchFamily="34" charset="0"/>
                <a:ea typeface="Verdana" panose="020B0604030504040204" pitchFamily="34" charset="0"/>
                <a:cs typeface="Verdana" panose="020B0604030504040204" pitchFamily="34" charset="0"/>
              </a:rPr>
              <a:t> Active Clearance Technology</a:t>
            </a:r>
            <a:r>
              <a:rPr lang="en-US" sz="1400" baseline="30000" dirty="0">
                <a:latin typeface="Verdana" panose="020B0604030504040204" pitchFamily="34" charset="0"/>
                <a:ea typeface="Verdana" panose="020B0604030504040204" pitchFamily="34" charset="0"/>
                <a:cs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(ACT) is designed to proactively remove clots formed inside the chest tube to prevent or minimize chest tube occlusion. </a:t>
            </a:r>
          </a:p>
        </p:txBody>
      </p:sp>
      <p:sp>
        <p:nvSpPr>
          <p:cNvPr id="31" name="Rectangle 30">
            <a:extLst>
              <a:ext uri="{FF2B5EF4-FFF2-40B4-BE49-F238E27FC236}">
                <a16:creationId xmlns:a16="http://schemas.microsoft.com/office/drawing/2014/main" id="{A108F7B3-732E-2D43-B602-719620A48B71}"/>
              </a:ext>
            </a:extLst>
          </p:cNvPr>
          <p:cNvSpPr/>
          <p:nvPr/>
        </p:nvSpPr>
        <p:spPr>
          <a:xfrm>
            <a:off x="570250" y="5137794"/>
            <a:ext cx="9666513" cy="276999"/>
          </a:xfrm>
          <a:prstGeom prst="rect">
            <a:avLst/>
          </a:prstGeom>
        </p:spPr>
        <p:txBody>
          <a:bodyPr wrap="square">
            <a:spAutoFit/>
          </a:bodyPr>
          <a:lstStyle/>
          <a:p>
            <a:pPr lvl="0" defTabSz="914400" fontAlgn="auto">
              <a:spcBef>
                <a:spcPts val="0"/>
              </a:spcBef>
              <a:spcAft>
                <a:spcPts val="0"/>
              </a:spcAft>
              <a:defRPr/>
            </a:pPr>
            <a:r>
              <a:rPr lang="en-US" sz="1200" dirty="0">
                <a:latin typeface="Verdana" panose="020B0604030504040204" pitchFamily="34" charset="0"/>
                <a:ea typeface="Verdana" panose="020B0604030504040204" pitchFamily="34" charset="0"/>
                <a:cs typeface="Verdana" panose="020B0604030504040204" pitchFamily="34" charset="0"/>
              </a:rPr>
              <a:t>Examples of conventional drainage tubes and PleuraFlow ACT pulled from the same patient 24hr to 48hrs post surgery. </a:t>
            </a:r>
          </a:p>
        </p:txBody>
      </p:sp>
      <p:pic>
        <p:nvPicPr>
          <p:cNvPr id="36" name="Picture 35">
            <a:extLst>
              <a:ext uri="{FF2B5EF4-FFF2-40B4-BE49-F238E27FC236}">
                <a16:creationId xmlns:a16="http://schemas.microsoft.com/office/drawing/2014/main" id="{EB51C8C6-338F-9746-9E17-E083816524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 t="-2" r="75489"/>
          <a:stretch/>
        </p:blipFill>
        <p:spPr>
          <a:xfrm>
            <a:off x="609600" y="2475231"/>
            <a:ext cx="2509519" cy="2520556"/>
          </a:xfrm>
          <a:prstGeom prst="rect">
            <a:avLst/>
          </a:prstGeom>
        </p:spPr>
      </p:pic>
      <p:sp>
        <p:nvSpPr>
          <p:cNvPr id="37" name="Pentagon 36">
            <a:extLst>
              <a:ext uri="{FF2B5EF4-FFF2-40B4-BE49-F238E27FC236}">
                <a16:creationId xmlns:a16="http://schemas.microsoft.com/office/drawing/2014/main" id="{3E924875-0CDA-374A-A347-4E90F076321D}"/>
              </a:ext>
            </a:extLst>
          </p:cNvPr>
          <p:cNvSpPr/>
          <p:nvPr/>
        </p:nvSpPr>
        <p:spPr>
          <a:xfrm flipH="1">
            <a:off x="1378706" y="2893827"/>
            <a:ext cx="1896909" cy="283367"/>
          </a:xfrm>
          <a:prstGeom prst="homePlate">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CONVENTIONAL DRAIN TUBE</a:t>
            </a:r>
          </a:p>
        </p:txBody>
      </p:sp>
      <p:sp>
        <p:nvSpPr>
          <p:cNvPr id="38" name="Pentagon 37">
            <a:extLst>
              <a:ext uri="{FF2B5EF4-FFF2-40B4-BE49-F238E27FC236}">
                <a16:creationId xmlns:a16="http://schemas.microsoft.com/office/drawing/2014/main" id="{0BEE3398-4A0F-E945-97E1-1BFF46494C8C}"/>
              </a:ext>
            </a:extLst>
          </p:cNvPr>
          <p:cNvSpPr/>
          <p:nvPr/>
        </p:nvSpPr>
        <p:spPr>
          <a:xfrm flipH="1">
            <a:off x="4065384" y="3461831"/>
            <a:ext cx="1887178" cy="283367"/>
          </a:xfrm>
          <a:prstGeom prst="homePlate">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CONVENTIONAL DRAIN TUBE</a:t>
            </a:r>
          </a:p>
        </p:txBody>
      </p:sp>
      <p:sp>
        <p:nvSpPr>
          <p:cNvPr id="39" name="Pentagon 38">
            <a:extLst>
              <a:ext uri="{FF2B5EF4-FFF2-40B4-BE49-F238E27FC236}">
                <a16:creationId xmlns:a16="http://schemas.microsoft.com/office/drawing/2014/main" id="{BB62C8F7-7A16-6B41-88D6-693B34308D64}"/>
              </a:ext>
            </a:extLst>
          </p:cNvPr>
          <p:cNvSpPr/>
          <p:nvPr/>
        </p:nvSpPr>
        <p:spPr>
          <a:xfrm flipH="1">
            <a:off x="6797608" y="3998413"/>
            <a:ext cx="1830206" cy="283367"/>
          </a:xfrm>
          <a:prstGeom prst="homePlate">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CONVENTIONAL DRAIN TUBE</a:t>
            </a:r>
          </a:p>
        </p:txBody>
      </p:sp>
      <p:sp>
        <p:nvSpPr>
          <p:cNvPr id="40" name="Pentagon 39">
            <a:extLst>
              <a:ext uri="{FF2B5EF4-FFF2-40B4-BE49-F238E27FC236}">
                <a16:creationId xmlns:a16="http://schemas.microsoft.com/office/drawing/2014/main" id="{D705185C-4B59-734E-AC5C-AD248C16EF92}"/>
              </a:ext>
            </a:extLst>
          </p:cNvPr>
          <p:cNvSpPr/>
          <p:nvPr/>
        </p:nvSpPr>
        <p:spPr>
          <a:xfrm>
            <a:off x="6809734" y="2847739"/>
            <a:ext cx="1615281" cy="283367"/>
          </a:xfrm>
          <a:prstGeom prst="homePlate">
            <a:avLst/>
          </a:prstGeom>
          <a:solidFill>
            <a:srgbClr val="0096D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PLEURAFLOW ACT</a:t>
            </a:r>
          </a:p>
        </p:txBody>
      </p:sp>
      <p:sp>
        <p:nvSpPr>
          <p:cNvPr id="34" name="Pentagon 33">
            <a:extLst>
              <a:ext uri="{FF2B5EF4-FFF2-40B4-BE49-F238E27FC236}">
                <a16:creationId xmlns:a16="http://schemas.microsoft.com/office/drawing/2014/main" id="{C446743C-E554-014B-8515-E972385A944D}"/>
              </a:ext>
            </a:extLst>
          </p:cNvPr>
          <p:cNvSpPr/>
          <p:nvPr/>
        </p:nvSpPr>
        <p:spPr>
          <a:xfrm>
            <a:off x="3657600" y="4480784"/>
            <a:ext cx="1375652" cy="283367"/>
          </a:xfrm>
          <a:prstGeom prst="homePlate">
            <a:avLst/>
          </a:prstGeom>
          <a:solidFill>
            <a:srgbClr val="0096D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PLEURAFLOW ACT</a:t>
            </a:r>
          </a:p>
        </p:txBody>
      </p:sp>
      <p:sp>
        <p:nvSpPr>
          <p:cNvPr id="35" name="Pentagon 34">
            <a:extLst>
              <a:ext uri="{FF2B5EF4-FFF2-40B4-BE49-F238E27FC236}">
                <a16:creationId xmlns:a16="http://schemas.microsoft.com/office/drawing/2014/main" id="{131FA9A5-8E3F-9A47-9AF5-D1842621B868}"/>
              </a:ext>
            </a:extLst>
          </p:cNvPr>
          <p:cNvSpPr/>
          <p:nvPr/>
        </p:nvSpPr>
        <p:spPr>
          <a:xfrm>
            <a:off x="708191" y="4137447"/>
            <a:ext cx="1414512" cy="283367"/>
          </a:xfrm>
          <a:prstGeom prst="homePlate">
            <a:avLst/>
          </a:prstGeom>
          <a:solidFill>
            <a:srgbClr val="0096D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PLEURAFLOW ACT</a:t>
            </a:r>
          </a:p>
        </p:txBody>
      </p:sp>
      <p:pic>
        <p:nvPicPr>
          <p:cNvPr id="18" name="Picture 17" descr="A picture containing cloth&#10;&#10;Description automatically generated">
            <a:extLst>
              <a:ext uri="{FF2B5EF4-FFF2-40B4-BE49-F238E27FC236}">
                <a16:creationId xmlns:a16="http://schemas.microsoft.com/office/drawing/2014/main" id="{1D09B4F0-85E6-F04A-8679-EA10650BC239}"/>
              </a:ext>
            </a:extLst>
          </p:cNvPr>
          <p:cNvPicPr>
            <a:picLocks noChangeAspect="1"/>
          </p:cNvPicPr>
          <p:nvPr/>
        </p:nvPicPr>
        <p:blipFill rotWithShape="1">
          <a:blip r:embed="rId5"/>
          <a:srcRect l="16572" t="30937" r="10985" b="14422"/>
          <a:stretch/>
        </p:blipFill>
        <p:spPr>
          <a:xfrm rot="10800000" flipH="1">
            <a:off x="9315822" y="2475231"/>
            <a:ext cx="2509519" cy="2523744"/>
          </a:xfrm>
          <a:prstGeom prst="rect">
            <a:avLst/>
          </a:prstGeom>
        </p:spPr>
      </p:pic>
      <p:sp>
        <p:nvSpPr>
          <p:cNvPr id="20" name="Pentagon 19">
            <a:extLst>
              <a:ext uri="{FF2B5EF4-FFF2-40B4-BE49-F238E27FC236}">
                <a16:creationId xmlns:a16="http://schemas.microsoft.com/office/drawing/2014/main" id="{00B374FA-89AF-A14F-A045-096938426567}"/>
              </a:ext>
            </a:extLst>
          </p:cNvPr>
          <p:cNvSpPr/>
          <p:nvPr/>
        </p:nvSpPr>
        <p:spPr>
          <a:xfrm>
            <a:off x="9328498" y="2876779"/>
            <a:ext cx="1449744" cy="254327"/>
          </a:xfrm>
          <a:prstGeom prst="homePlate">
            <a:avLst/>
          </a:prstGeom>
          <a:solidFill>
            <a:srgbClr val="0096D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PLEURAFLOW ACT</a:t>
            </a:r>
          </a:p>
        </p:txBody>
      </p:sp>
      <p:sp>
        <p:nvSpPr>
          <p:cNvPr id="22" name="Pentagon 21">
            <a:extLst>
              <a:ext uri="{FF2B5EF4-FFF2-40B4-BE49-F238E27FC236}">
                <a16:creationId xmlns:a16="http://schemas.microsoft.com/office/drawing/2014/main" id="{E4C90E3B-75CA-DE4D-9E34-C52230E457FC}"/>
              </a:ext>
            </a:extLst>
          </p:cNvPr>
          <p:cNvSpPr/>
          <p:nvPr/>
        </p:nvSpPr>
        <p:spPr>
          <a:xfrm flipH="1">
            <a:off x="10198275" y="4506417"/>
            <a:ext cx="1795347" cy="254327"/>
          </a:xfrm>
          <a:prstGeom prst="homePlate">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CONVENTIONAL DRAIN TUBE</a:t>
            </a:r>
          </a:p>
        </p:txBody>
      </p:sp>
    </p:spTree>
    <p:extLst>
      <p:ext uri="{BB962C8B-B14F-4D97-AF65-F5344CB8AC3E}">
        <p14:creationId xmlns:p14="http://schemas.microsoft.com/office/powerpoint/2010/main" val="365375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diagram&#10;&#10;Description automatically generated">
            <a:extLst>
              <a:ext uri="{FF2B5EF4-FFF2-40B4-BE49-F238E27FC236}">
                <a16:creationId xmlns:a16="http://schemas.microsoft.com/office/drawing/2014/main" id="{73AD3F2F-A8CB-C440-85E8-D70B8791B287}"/>
              </a:ext>
            </a:extLst>
          </p:cNvPr>
          <p:cNvPicPr>
            <a:picLocks noChangeAspect="1"/>
          </p:cNvPicPr>
          <p:nvPr/>
        </p:nvPicPr>
        <p:blipFill rotWithShape="1">
          <a:blip r:embed="rId3"/>
          <a:srcRect t="4916" b="11935"/>
          <a:stretch/>
        </p:blipFill>
        <p:spPr>
          <a:xfrm>
            <a:off x="1154755" y="1422322"/>
            <a:ext cx="9770980" cy="5321456"/>
          </a:xfrm>
          <a:prstGeom prst="rect">
            <a:avLst/>
          </a:prstGeom>
        </p:spPr>
      </p:pic>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PLEURAFLOW</a:t>
            </a:r>
            <a:r>
              <a:rPr lang="en-US" cap="none" baseline="30000" dirty="0"/>
              <a:t>®</a:t>
            </a:r>
            <a:r>
              <a:rPr lang="en-US" cap="none" dirty="0"/>
              <a:t> ACTIVE CLEARANCE TECHNOLOGY</a:t>
            </a:r>
            <a:r>
              <a:rPr lang="en-US" cap="none" baseline="30000" dirty="0"/>
              <a:t>®</a:t>
            </a:r>
          </a:p>
        </p:txBody>
      </p:sp>
      <p:sp>
        <p:nvSpPr>
          <p:cNvPr id="10" name="TextBox 9">
            <a:extLst>
              <a:ext uri="{FF2B5EF4-FFF2-40B4-BE49-F238E27FC236}">
                <a16:creationId xmlns:a16="http://schemas.microsoft.com/office/drawing/2014/main" id="{A01BD7F3-8708-B146-9A4C-2AC312A8B10A}"/>
              </a:ext>
            </a:extLst>
          </p:cNvPr>
          <p:cNvSpPr txBox="1"/>
          <p:nvPr/>
        </p:nvSpPr>
        <p:spPr>
          <a:xfrm>
            <a:off x="1156300" y="2071362"/>
            <a:ext cx="3822913" cy="523220"/>
          </a:xfrm>
          <a:prstGeom prst="rect">
            <a:avLst/>
          </a:prstGeom>
          <a:noFill/>
        </p:spPr>
        <p:txBody>
          <a:bodyPr wrap="square" rtlCol="0">
            <a:spAutoFit/>
          </a:bodyPr>
          <a:lstStyle/>
          <a:p>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Magnet Strength Button</a:t>
            </a:r>
          </a:p>
          <a:p>
            <a:r>
              <a:rPr lang="en-US" sz="1400" dirty="0">
                <a:latin typeface="Verdana" panose="020B0604030504040204" pitchFamily="34" charset="0"/>
                <a:ea typeface="Verdana" panose="020B0604030504040204" pitchFamily="34" charset="0"/>
                <a:cs typeface="Verdana" panose="020B0604030504040204" pitchFamily="34" charset="0"/>
              </a:rPr>
              <a:t>Additional power on demand </a:t>
            </a:r>
          </a:p>
        </p:txBody>
      </p:sp>
      <p:sp>
        <p:nvSpPr>
          <p:cNvPr id="11" name="TextBox 10">
            <a:extLst>
              <a:ext uri="{FF2B5EF4-FFF2-40B4-BE49-F238E27FC236}">
                <a16:creationId xmlns:a16="http://schemas.microsoft.com/office/drawing/2014/main" id="{BB26EA69-495E-9542-B9EB-CB0057A66775}"/>
              </a:ext>
            </a:extLst>
          </p:cNvPr>
          <p:cNvSpPr txBox="1"/>
          <p:nvPr/>
        </p:nvSpPr>
        <p:spPr>
          <a:xfrm>
            <a:off x="6197470" y="1635377"/>
            <a:ext cx="1788535" cy="954107"/>
          </a:xfrm>
          <a:prstGeom prst="rect">
            <a:avLst/>
          </a:prstGeom>
          <a:noFill/>
        </p:spPr>
        <p:txBody>
          <a:bodyPr wrap="square" rtlCol="0">
            <a:spAutoFit/>
          </a:bodyPr>
          <a:lstStyle/>
          <a:p>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Clearance Wire &amp; Loop </a:t>
            </a:r>
          </a:p>
          <a:p>
            <a:r>
              <a:rPr lang="en-US" sz="1400" dirty="0">
                <a:latin typeface="Verdana" panose="020B0604030504040204" pitchFamily="34" charset="0"/>
                <a:ea typeface="Verdana" panose="020B0604030504040204" pitchFamily="34" charset="0"/>
                <a:cs typeface="Verdana" panose="020B0604030504040204" pitchFamily="34" charset="0"/>
              </a:rPr>
              <a:t>Maintains chest tube patency </a:t>
            </a:r>
          </a:p>
        </p:txBody>
      </p:sp>
      <p:sp>
        <p:nvSpPr>
          <p:cNvPr id="12" name="TextBox 11">
            <a:extLst>
              <a:ext uri="{FF2B5EF4-FFF2-40B4-BE49-F238E27FC236}">
                <a16:creationId xmlns:a16="http://schemas.microsoft.com/office/drawing/2014/main" id="{A226D943-54E9-CB45-A6C0-51A8C656763E}"/>
              </a:ext>
            </a:extLst>
          </p:cNvPr>
          <p:cNvSpPr txBox="1"/>
          <p:nvPr/>
        </p:nvSpPr>
        <p:spPr>
          <a:xfrm>
            <a:off x="3571523" y="4481571"/>
            <a:ext cx="2713779" cy="954107"/>
          </a:xfrm>
          <a:prstGeom prst="rect">
            <a:avLst/>
          </a:prstGeom>
          <a:noFill/>
        </p:spPr>
        <p:txBody>
          <a:bodyPr wrap="square" rtlCol="0">
            <a:spAutoFit/>
          </a:bodyPr>
          <a:lstStyle/>
          <a:p>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Sophisticated New Magnetic Array </a:t>
            </a:r>
          </a:p>
          <a:p>
            <a:r>
              <a:rPr lang="en-US" sz="1400" dirty="0">
                <a:latin typeface="Verdana" panose="020B0604030504040204" pitchFamily="34" charset="0"/>
                <a:ea typeface="Verdana" panose="020B0604030504040204" pitchFamily="34" charset="0"/>
                <a:cs typeface="Verdana" panose="020B0604030504040204" pitchFamily="34" charset="0"/>
              </a:rPr>
              <a:t>Designed to overcome the most stubborn occlusions </a:t>
            </a:r>
          </a:p>
        </p:txBody>
      </p:sp>
      <p:sp>
        <p:nvSpPr>
          <p:cNvPr id="13" name="TextBox 12">
            <a:extLst>
              <a:ext uri="{FF2B5EF4-FFF2-40B4-BE49-F238E27FC236}">
                <a16:creationId xmlns:a16="http://schemas.microsoft.com/office/drawing/2014/main" id="{650C70DF-A4EA-884C-A51A-0C0933B17FCD}"/>
              </a:ext>
            </a:extLst>
          </p:cNvPr>
          <p:cNvSpPr txBox="1"/>
          <p:nvPr/>
        </p:nvSpPr>
        <p:spPr>
          <a:xfrm>
            <a:off x="8265348" y="4676936"/>
            <a:ext cx="3403813" cy="523220"/>
          </a:xfrm>
          <a:prstGeom prst="rect">
            <a:avLst/>
          </a:prstGeom>
          <a:noFill/>
        </p:spPr>
        <p:txBody>
          <a:bodyPr wrap="square" rtlCol="0">
            <a:spAutoFit/>
          </a:bodyPr>
          <a:lstStyle/>
          <a:p>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Guide Tube </a:t>
            </a:r>
          </a:p>
          <a:p>
            <a:r>
              <a:rPr lang="en-US" sz="1400" dirty="0">
                <a:latin typeface="Verdana" panose="020B0604030504040204" pitchFamily="34" charset="0"/>
                <a:ea typeface="Verdana" panose="020B0604030504040204" pitchFamily="34" charset="0"/>
                <a:cs typeface="Verdana" panose="020B0604030504040204" pitchFamily="34" charset="0"/>
              </a:rPr>
              <a:t>Connects to any drainage canister </a:t>
            </a:r>
          </a:p>
        </p:txBody>
      </p:sp>
      <p:pic>
        <p:nvPicPr>
          <p:cNvPr id="15" name="Picture 14" descr="A picture containing white, lamp&#10;&#10;Description automatically generated">
            <a:extLst>
              <a:ext uri="{FF2B5EF4-FFF2-40B4-BE49-F238E27FC236}">
                <a16:creationId xmlns:a16="http://schemas.microsoft.com/office/drawing/2014/main" id="{C9BCC487-AB97-EF43-B405-A059397E3D47}"/>
              </a:ext>
            </a:extLst>
          </p:cNvPr>
          <p:cNvPicPr>
            <a:picLocks/>
          </p:cNvPicPr>
          <p:nvPr/>
        </p:nvPicPr>
        <p:blipFill rotWithShape="1">
          <a:blip r:embed="rId4"/>
          <a:srcRect l="33677" t="15782" r="20547" b="35204"/>
          <a:stretch/>
        </p:blipFill>
        <p:spPr>
          <a:xfrm>
            <a:off x="7985543" y="1650646"/>
            <a:ext cx="1075137" cy="1077219"/>
          </a:xfrm>
          <a:prstGeom prst="ellipse">
            <a:avLst/>
          </a:prstGeom>
          <a:ln>
            <a:solidFill>
              <a:schemeClr val="accent3"/>
            </a:solidFill>
          </a:ln>
        </p:spPr>
      </p:pic>
      <p:cxnSp>
        <p:nvCxnSpPr>
          <p:cNvPr id="19" name="Straight Connector 18">
            <a:extLst>
              <a:ext uri="{FF2B5EF4-FFF2-40B4-BE49-F238E27FC236}">
                <a16:creationId xmlns:a16="http://schemas.microsoft.com/office/drawing/2014/main" id="{8EC480D4-2335-6F49-B9B2-0C132C97E0E9}"/>
              </a:ext>
            </a:extLst>
          </p:cNvPr>
          <p:cNvCxnSpPr>
            <a:cxnSpLocks/>
          </p:cNvCxnSpPr>
          <p:nvPr/>
        </p:nvCxnSpPr>
        <p:spPr>
          <a:xfrm>
            <a:off x="9060680" y="2273378"/>
            <a:ext cx="2032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3" name="Freeform 22">
            <a:extLst>
              <a:ext uri="{FF2B5EF4-FFF2-40B4-BE49-F238E27FC236}">
                <a16:creationId xmlns:a16="http://schemas.microsoft.com/office/drawing/2014/main" id="{7A95CBFC-A061-2C49-8124-1266925862DD}"/>
              </a:ext>
            </a:extLst>
          </p:cNvPr>
          <p:cNvSpPr/>
          <p:nvPr/>
        </p:nvSpPr>
        <p:spPr>
          <a:xfrm>
            <a:off x="3830445" y="2260678"/>
            <a:ext cx="1460500" cy="114300"/>
          </a:xfrm>
          <a:custGeom>
            <a:avLst/>
            <a:gdLst>
              <a:gd name="connsiteX0" fmla="*/ 0 w 1460500"/>
              <a:gd name="connsiteY0" fmla="*/ 0 h 114300"/>
              <a:gd name="connsiteX1" fmla="*/ 1460500 w 1460500"/>
              <a:gd name="connsiteY1" fmla="*/ 0 h 114300"/>
              <a:gd name="connsiteX2" fmla="*/ 1460500 w 1460500"/>
              <a:gd name="connsiteY2" fmla="*/ 114300 h 114300"/>
            </a:gdLst>
            <a:ahLst/>
            <a:cxnLst>
              <a:cxn ang="0">
                <a:pos x="connsiteX0" y="connsiteY0"/>
              </a:cxn>
              <a:cxn ang="0">
                <a:pos x="connsiteX1" y="connsiteY1"/>
              </a:cxn>
              <a:cxn ang="0">
                <a:pos x="connsiteX2" y="connsiteY2"/>
              </a:cxn>
            </a:cxnLst>
            <a:rect l="l" t="t" r="r" b="b"/>
            <a:pathLst>
              <a:path w="1460500" h="114300">
                <a:moveTo>
                  <a:pt x="0" y="0"/>
                </a:moveTo>
                <a:lnTo>
                  <a:pt x="1460500" y="0"/>
                </a:lnTo>
                <a:lnTo>
                  <a:pt x="1460500" y="114300"/>
                </a:lnTo>
              </a:path>
            </a:pathLst>
          </a:cu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E8ACF375-8B7D-A441-A146-42BFB703676E}"/>
              </a:ext>
            </a:extLst>
          </p:cNvPr>
          <p:cNvSpPr/>
          <p:nvPr/>
        </p:nvSpPr>
        <p:spPr>
          <a:xfrm>
            <a:off x="4059045" y="3967938"/>
            <a:ext cx="2057400" cy="210440"/>
          </a:xfrm>
          <a:custGeom>
            <a:avLst/>
            <a:gdLst>
              <a:gd name="connsiteX0" fmla="*/ 0 w 2057400"/>
              <a:gd name="connsiteY0" fmla="*/ 12700 h 304800"/>
              <a:gd name="connsiteX1" fmla="*/ 0 w 2057400"/>
              <a:gd name="connsiteY1" fmla="*/ 304800 h 304800"/>
              <a:gd name="connsiteX2" fmla="*/ 2057400 w 2057400"/>
              <a:gd name="connsiteY2" fmla="*/ 304800 h 304800"/>
              <a:gd name="connsiteX3" fmla="*/ 2057400 w 2057400"/>
              <a:gd name="connsiteY3" fmla="*/ 0 h 304800"/>
            </a:gdLst>
            <a:ahLst/>
            <a:cxnLst>
              <a:cxn ang="0">
                <a:pos x="connsiteX0" y="connsiteY0"/>
              </a:cxn>
              <a:cxn ang="0">
                <a:pos x="connsiteX1" y="connsiteY1"/>
              </a:cxn>
              <a:cxn ang="0">
                <a:pos x="connsiteX2" y="connsiteY2"/>
              </a:cxn>
              <a:cxn ang="0">
                <a:pos x="connsiteX3" y="connsiteY3"/>
              </a:cxn>
            </a:cxnLst>
            <a:rect l="l" t="t" r="r" b="b"/>
            <a:pathLst>
              <a:path w="2057400" h="304800">
                <a:moveTo>
                  <a:pt x="0" y="12700"/>
                </a:moveTo>
                <a:lnTo>
                  <a:pt x="0" y="304800"/>
                </a:lnTo>
                <a:lnTo>
                  <a:pt x="2057400" y="304800"/>
                </a:lnTo>
                <a:lnTo>
                  <a:pt x="2057400" y="0"/>
                </a:lnTo>
              </a:path>
            </a:pathLst>
          </a:cu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C713445-E9E2-344A-9D8B-CD16E5488F3F}"/>
              </a:ext>
            </a:extLst>
          </p:cNvPr>
          <p:cNvCxnSpPr/>
          <p:nvPr/>
        </p:nvCxnSpPr>
        <p:spPr>
          <a:xfrm>
            <a:off x="4757545" y="4191236"/>
            <a:ext cx="0" cy="21044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0" name="Arc 29">
            <a:extLst>
              <a:ext uri="{FF2B5EF4-FFF2-40B4-BE49-F238E27FC236}">
                <a16:creationId xmlns:a16="http://schemas.microsoft.com/office/drawing/2014/main" id="{C52CA085-400C-AD41-8B52-9E7D49444EFE}"/>
              </a:ext>
            </a:extLst>
          </p:cNvPr>
          <p:cNvSpPr/>
          <p:nvPr/>
        </p:nvSpPr>
        <p:spPr>
          <a:xfrm rot="973431">
            <a:off x="5532221" y="4065333"/>
            <a:ext cx="5491498" cy="1076733"/>
          </a:xfrm>
          <a:prstGeom prst="arc">
            <a:avLst>
              <a:gd name="adj1" fmla="val 11434669"/>
              <a:gd name="adj2" fmla="val 20698776"/>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ooter Placeholder 3">
            <a:extLst>
              <a:ext uri="{FF2B5EF4-FFF2-40B4-BE49-F238E27FC236}">
                <a16:creationId xmlns:a16="http://schemas.microsoft.com/office/drawing/2014/main" id="{5FDDF7E6-4B10-094E-8BEE-6985617DDE2A}"/>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11</a:t>
            </a:fld>
            <a:endParaRPr lang="en-US" dirty="0"/>
          </a:p>
        </p:txBody>
      </p:sp>
    </p:spTree>
    <p:extLst>
      <p:ext uri="{BB962C8B-B14F-4D97-AF65-F5344CB8AC3E}">
        <p14:creationId xmlns:p14="http://schemas.microsoft.com/office/powerpoint/2010/main" val="89024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D337-D02F-D445-94EA-BACE33C6CACE}"/>
              </a:ext>
            </a:extLst>
          </p:cNvPr>
          <p:cNvSpPr>
            <a:spLocks noGrp="1"/>
          </p:cNvSpPr>
          <p:nvPr>
            <p:ph type="title"/>
          </p:nvPr>
        </p:nvSpPr>
        <p:spPr/>
        <p:txBody>
          <a:bodyPr/>
          <a:lstStyle/>
          <a:p>
            <a:r>
              <a:rPr lang="en-US" cap="none" dirty="0"/>
              <a:t>PLEURAFLOW</a:t>
            </a:r>
            <a:r>
              <a:rPr lang="en-US" cap="none" baseline="30000" dirty="0"/>
              <a:t>®</a:t>
            </a:r>
            <a:r>
              <a:rPr lang="en-US" cap="none" dirty="0"/>
              <a:t> IN ACTION</a:t>
            </a:r>
          </a:p>
        </p:txBody>
      </p:sp>
      <p:pic>
        <p:nvPicPr>
          <p:cNvPr id="5" name="System Overview Video 2-14.mp4" descr="System Overview Video 2-14.mp4">
            <a:hlinkClick r:id="" action="ppaction://media"/>
            <a:extLst>
              <a:ext uri="{FF2B5EF4-FFF2-40B4-BE49-F238E27FC236}">
                <a16:creationId xmlns:a16="http://schemas.microsoft.com/office/drawing/2014/main" id="{1C5BABE6-6555-B449-9C3F-B291D35FE63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3275" y="1600200"/>
            <a:ext cx="8045450" cy="4525963"/>
          </a:xfrm>
        </p:spPr>
      </p:pic>
      <p:sp>
        <p:nvSpPr>
          <p:cNvPr id="4" name="Footer Placeholder 3">
            <a:extLst>
              <a:ext uri="{FF2B5EF4-FFF2-40B4-BE49-F238E27FC236}">
                <a16:creationId xmlns:a16="http://schemas.microsoft.com/office/drawing/2014/main" id="{82481FB0-B797-4B47-B99C-AA6873ED51C5}"/>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12</a:t>
            </a:fld>
            <a:endParaRPr lang="en-US" dirty="0"/>
          </a:p>
        </p:txBody>
      </p:sp>
    </p:spTree>
    <p:extLst>
      <p:ext uri="{BB962C8B-B14F-4D97-AF65-F5344CB8AC3E}">
        <p14:creationId xmlns:p14="http://schemas.microsoft.com/office/powerpoint/2010/main" val="402506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66;p2">
            <a:extLst>
              <a:ext uri="{FF2B5EF4-FFF2-40B4-BE49-F238E27FC236}">
                <a16:creationId xmlns:a16="http://schemas.microsoft.com/office/drawing/2014/main" id="{C8AEB64F-A2FC-594B-9B6F-A697D8BACF18}"/>
              </a:ext>
            </a:extLst>
          </p:cNvPr>
          <p:cNvSpPr/>
          <p:nvPr/>
        </p:nvSpPr>
        <p:spPr>
          <a:xfrm>
            <a:off x="1854198" y="2048613"/>
            <a:ext cx="4013200" cy="1790699"/>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2" name="Google Shape;66;p2">
            <a:extLst>
              <a:ext uri="{FF2B5EF4-FFF2-40B4-BE49-F238E27FC236}">
                <a16:creationId xmlns:a16="http://schemas.microsoft.com/office/drawing/2014/main" id="{A40CC848-5315-124B-94E1-C77DEFA53DDD}"/>
              </a:ext>
            </a:extLst>
          </p:cNvPr>
          <p:cNvSpPr/>
          <p:nvPr/>
        </p:nvSpPr>
        <p:spPr>
          <a:xfrm>
            <a:off x="1854199" y="4098745"/>
            <a:ext cx="4013200" cy="1790699"/>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0" name="Google Shape;66;p2">
            <a:extLst>
              <a:ext uri="{FF2B5EF4-FFF2-40B4-BE49-F238E27FC236}">
                <a16:creationId xmlns:a16="http://schemas.microsoft.com/office/drawing/2014/main" id="{CAD69334-E754-5246-9670-567085B30965}"/>
              </a:ext>
            </a:extLst>
          </p:cNvPr>
          <p:cNvSpPr/>
          <p:nvPr/>
        </p:nvSpPr>
        <p:spPr>
          <a:xfrm>
            <a:off x="6324600" y="2052219"/>
            <a:ext cx="4013200" cy="1790699"/>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7" name="Google Shape;66;p2">
            <a:extLst>
              <a:ext uri="{FF2B5EF4-FFF2-40B4-BE49-F238E27FC236}">
                <a16:creationId xmlns:a16="http://schemas.microsoft.com/office/drawing/2014/main" id="{03780CFD-3143-7342-BB2C-A54742B0EEE4}"/>
              </a:ext>
            </a:extLst>
          </p:cNvPr>
          <p:cNvSpPr/>
          <p:nvPr/>
        </p:nvSpPr>
        <p:spPr>
          <a:xfrm>
            <a:off x="6324601" y="4102351"/>
            <a:ext cx="4013200" cy="1790699"/>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5F79B350-8DC1-854B-92B4-FB74486338D6}"/>
              </a:ext>
            </a:extLst>
          </p:cNvPr>
          <p:cNvSpPr>
            <a:spLocks noGrp="1"/>
          </p:cNvSpPr>
          <p:nvPr>
            <p:ph type="title"/>
          </p:nvPr>
        </p:nvSpPr>
        <p:spPr/>
        <p:txBody>
          <a:bodyPr/>
          <a:lstStyle/>
          <a:p>
            <a:r>
              <a:rPr lang="en-US" dirty="0"/>
              <a:t>Randomized Controlled Trial Data </a:t>
            </a:r>
          </a:p>
        </p:txBody>
      </p:sp>
      <p:sp>
        <p:nvSpPr>
          <p:cNvPr id="3" name="Content Placeholder 2">
            <a:extLst>
              <a:ext uri="{FF2B5EF4-FFF2-40B4-BE49-F238E27FC236}">
                <a16:creationId xmlns:a16="http://schemas.microsoft.com/office/drawing/2014/main" id="{5054F31D-F64E-8D4C-AD22-83BB51FBBD67}"/>
              </a:ext>
            </a:extLst>
          </p:cNvPr>
          <p:cNvSpPr>
            <a:spLocks noGrp="1"/>
          </p:cNvSpPr>
          <p:nvPr>
            <p:ph idx="1"/>
          </p:nvPr>
        </p:nvSpPr>
        <p:spPr>
          <a:xfrm>
            <a:off x="2276994" y="2368154"/>
            <a:ext cx="3274123" cy="1790699"/>
          </a:xfrm>
        </p:spPr>
        <p:txBody>
          <a:bodyPr/>
          <a:lstStyle/>
          <a:p>
            <a:pPr marL="0" indent="0">
              <a:buNone/>
            </a:pPr>
            <a:r>
              <a:rPr lang="en-US" sz="3200" b="1" dirty="0">
                <a:solidFill>
                  <a:schemeClr val="accent3"/>
                </a:solidFill>
              </a:rPr>
              <a:t>89% </a:t>
            </a:r>
            <a:r>
              <a:rPr lang="en-US" sz="1600" b="1" dirty="0">
                <a:solidFill>
                  <a:schemeClr val="accent3"/>
                </a:solidFill>
              </a:rPr>
              <a:t>Reduction </a:t>
            </a:r>
            <a:endParaRPr lang="en-US" sz="2000" b="1" dirty="0">
              <a:solidFill>
                <a:schemeClr val="accent3"/>
              </a:solidFill>
            </a:endParaRPr>
          </a:p>
          <a:p>
            <a:pPr marL="0" indent="0">
              <a:buNone/>
            </a:pPr>
            <a:r>
              <a:rPr lang="en-US" sz="1200" b="1" dirty="0"/>
              <a:t>in complete chest tube occlusions </a:t>
            </a:r>
          </a:p>
          <a:p>
            <a:pPr marL="0" indent="0">
              <a:buNone/>
            </a:pPr>
            <a:r>
              <a:rPr lang="en-US" sz="1200" dirty="0"/>
              <a:t>(19% to 2%, p=0.01) </a:t>
            </a:r>
          </a:p>
        </p:txBody>
      </p:sp>
      <p:sp>
        <p:nvSpPr>
          <p:cNvPr id="4" name="Footer Placeholder 3">
            <a:extLst>
              <a:ext uri="{FF2B5EF4-FFF2-40B4-BE49-F238E27FC236}">
                <a16:creationId xmlns:a16="http://schemas.microsoft.com/office/drawing/2014/main" id="{BA3F924B-5C56-E045-9CB3-847C104FBC8B}"/>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13</a:t>
            </a:fld>
            <a:endParaRPr lang="en-US"/>
          </a:p>
        </p:txBody>
      </p:sp>
      <p:sp>
        <p:nvSpPr>
          <p:cNvPr id="5" name="Content Placeholder 2">
            <a:extLst>
              <a:ext uri="{FF2B5EF4-FFF2-40B4-BE49-F238E27FC236}">
                <a16:creationId xmlns:a16="http://schemas.microsoft.com/office/drawing/2014/main" id="{8FF6ACB5-6286-6B4B-8C6D-1E80B24C3C69}"/>
              </a:ext>
            </a:extLst>
          </p:cNvPr>
          <p:cNvSpPr txBox="1">
            <a:spLocks/>
          </p:cNvSpPr>
          <p:nvPr/>
        </p:nvSpPr>
        <p:spPr>
          <a:xfrm>
            <a:off x="6793958" y="2369684"/>
            <a:ext cx="3274123" cy="1790699"/>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a:solidFill>
                  <a:schemeClr val="accent3"/>
                </a:solidFill>
              </a:rPr>
              <a:t>42% </a:t>
            </a:r>
            <a:r>
              <a:rPr lang="en-US" sz="1600" b="1" dirty="0">
                <a:solidFill>
                  <a:schemeClr val="accent3"/>
                </a:solidFill>
              </a:rPr>
              <a:t>Reduction</a:t>
            </a:r>
            <a:r>
              <a:rPr lang="en-US" sz="2000" b="1" dirty="0">
                <a:solidFill>
                  <a:schemeClr val="accent3"/>
                </a:solidFill>
              </a:rPr>
              <a:t>  </a:t>
            </a:r>
          </a:p>
          <a:p>
            <a:pPr marL="0" indent="0">
              <a:buNone/>
            </a:pPr>
            <a:r>
              <a:rPr lang="en-US" sz="1200" b="1" dirty="0"/>
              <a:t>of interventions for retained blood </a:t>
            </a:r>
            <a:r>
              <a:rPr lang="en-US" sz="1200" dirty="0"/>
              <a:t>(10.6% to 6.2%, p=0.07) </a:t>
            </a:r>
          </a:p>
        </p:txBody>
      </p:sp>
      <p:sp>
        <p:nvSpPr>
          <p:cNvPr id="6" name="Content Placeholder 2">
            <a:extLst>
              <a:ext uri="{FF2B5EF4-FFF2-40B4-BE49-F238E27FC236}">
                <a16:creationId xmlns:a16="http://schemas.microsoft.com/office/drawing/2014/main" id="{DB6608D5-FD7B-9548-94C2-4E05B75FC477}"/>
              </a:ext>
            </a:extLst>
          </p:cNvPr>
          <p:cNvSpPr txBox="1">
            <a:spLocks/>
          </p:cNvSpPr>
          <p:nvPr/>
        </p:nvSpPr>
        <p:spPr>
          <a:xfrm>
            <a:off x="6793959" y="4334245"/>
            <a:ext cx="3274123" cy="1790699"/>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a:solidFill>
                  <a:schemeClr val="accent3"/>
                </a:solidFill>
              </a:rPr>
              <a:t>72% </a:t>
            </a:r>
            <a:r>
              <a:rPr lang="en-US" sz="1600" b="1" dirty="0">
                <a:solidFill>
                  <a:schemeClr val="accent3"/>
                </a:solidFill>
              </a:rPr>
              <a:t>Reduction </a:t>
            </a:r>
          </a:p>
          <a:p>
            <a:pPr marL="0" indent="0">
              <a:buNone/>
            </a:pPr>
            <a:r>
              <a:rPr lang="en-US" sz="1200" b="1" dirty="0"/>
              <a:t>in re-exploration for bleeding/cardiac tamponade </a:t>
            </a:r>
            <a:br>
              <a:rPr lang="en-US" sz="1200" b="1" dirty="0"/>
            </a:br>
            <a:r>
              <a:rPr lang="en-US" sz="1200" dirty="0"/>
              <a:t>(5.7% to 1.6%, p=0.01) </a:t>
            </a:r>
          </a:p>
        </p:txBody>
      </p:sp>
      <p:sp>
        <p:nvSpPr>
          <p:cNvPr id="7" name="Content Placeholder 2">
            <a:extLst>
              <a:ext uri="{FF2B5EF4-FFF2-40B4-BE49-F238E27FC236}">
                <a16:creationId xmlns:a16="http://schemas.microsoft.com/office/drawing/2014/main" id="{B421FF9D-45F4-DD4F-8884-4910A21DECD6}"/>
              </a:ext>
            </a:extLst>
          </p:cNvPr>
          <p:cNvSpPr txBox="1">
            <a:spLocks/>
          </p:cNvSpPr>
          <p:nvPr/>
        </p:nvSpPr>
        <p:spPr>
          <a:xfrm>
            <a:off x="2276994" y="4333239"/>
            <a:ext cx="3274123" cy="1790699"/>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a:solidFill>
                  <a:schemeClr val="accent3"/>
                </a:solidFill>
              </a:rPr>
              <a:t>18% </a:t>
            </a:r>
            <a:r>
              <a:rPr lang="en-US" sz="1600" b="1" dirty="0">
                <a:solidFill>
                  <a:schemeClr val="accent3"/>
                </a:solidFill>
              </a:rPr>
              <a:t>Reduction</a:t>
            </a:r>
            <a:r>
              <a:rPr lang="en-US" sz="2000" b="1" dirty="0">
                <a:solidFill>
                  <a:schemeClr val="accent3"/>
                </a:solidFill>
              </a:rPr>
              <a:t> </a:t>
            </a:r>
          </a:p>
          <a:p>
            <a:pPr marL="0" indent="0">
              <a:buNone/>
            </a:pPr>
            <a:r>
              <a:rPr lang="en-US" sz="1200" b="1" dirty="0"/>
              <a:t>in Post Operative Atrial Fibrillation </a:t>
            </a:r>
          </a:p>
          <a:p>
            <a:pPr marL="0" indent="0">
              <a:buNone/>
            </a:pPr>
            <a:r>
              <a:rPr lang="en-US" sz="1200" dirty="0"/>
              <a:t>(31% to 38%, p=0.08) </a:t>
            </a:r>
          </a:p>
        </p:txBody>
      </p:sp>
      <p:sp>
        <p:nvSpPr>
          <p:cNvPr id="10" name="Content Placeholder 2">
            <a:extLst>
              <a:ext uri="{FF2B5EF4-FFF2-40B4-BE49-F238E27FC236}">
                <a16:creationId xmlns:a16="http://schemas.microsoft.com/office/drawing/2014/main" id="{C467687E-9C3B-AE44-98F8-BA0032E20156}"/>
              </a:ext>
            </a:extLst>
          </p:cNvPr>
          <p:cNvSpPr txBox="1">
            <a:spLocks/>
          </p:cNvSpPr>
          <p:nvPr/>
        </p:nvSpPr>
        <p:spPr>
          <a:xfrm>
            <a:off x="675577" y="1667616"/>
            <a:ext cx="9662223" cy="1207161"/>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dirty="0"/>
          </a:p>
        </p:txBody>
      </p:sp>
      <p:sp>
        <p:nvSpPr>
          <p:cNvPr id="11" name="Content Placeholder 2">
            <a:extLst>
              <a:ext uri="{FF2B5EF4-FFF2-40B4-BE49-F238E27FC236}">
                <a16:creationId xmlns:a16="http://schemas.microsoft.com/office/drawing/2014/main" id="{305A6D00-0059-1047-BBFF-47D2ED14F180}"/>
              </a:ext>
            </a:extLst>
          </p:cNvPr>
          <p:cNvSpPr txBox="1">
            <a:spLocks/>
          </p:cNvSpPr>
          <p:nvPr/>
        </p:nvSpPr>
        <p:spPr>
          <a:xfrm>
            <a:off x="730250" y="1525621"/>
            <a:ext cx="10731500" cy="380997"/>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indent="0" algn="ctr">
              <a:buNone/>
            </a:pPr>
            <a:r>
              <a:rPr lang="en-US" sz="1600" b="1" dirty="0"/>
              <a:t>For patients treated with </a:t>
            </a:r>
            <a:r>
              <a:rPr lang="en-US" sz="1600" b="1" dirty="0" err="1"/>
              <a:t>PleuraFlow</a:t>
            </a:r>
            <a:r>
              <a:rPr lang="en-US" sz="1600" b="1" dirty="0"/>
              <a:t> the following results were observed*:</a:t>
            </a:r>
          </a:p>
        </p:txBody>
      </p:sp>
      <p:sp>
        <p:nvSpPr>
          <p:cNvPr id="18" name="TextBox 17">
            <a:extLst>
              <a:ext uri="{FF2B5EF4-FFF2-40B4-BE49-F238E27FC236}">
                <a16:creationId xmlns:a16="http://schemas.microsoft.com/office/drawing/2014/main" id="{0B0D8028-9737-B241-A644-5480D9197DA6}"/>
              </a:ext>
            </a:extLst>
          </p:cNvPr>
          <p:cNvSpPr txBox="1"/>
          <p:nvPr/>
        </p:nvSpPr>
        <p:spPr>
          <a:xfrm>
            <a:off x="5008214" y="5985438"/>
            <a:ext cx="5329586" cy="261610"/>
          </a:xfrm>
          <a:prstGeom prst="rect">
            <a:avLst/>
          </a:prstGeom>
          <a:noFill/>
        </p:spPr>
        <p:txBody>
          <a:bodyPr wrap="square" rtlCol="0">
            <a:spAutoFit/>
          </a:bodyPr>
          <a:lstStyle/>
          <a:p>
            <a:pPr algn="r"/>
            <a:r>
              <a:rPr lang="en-US" sz="1100" dirty="0">
                <a:latin typeface="Verdana" panose="020B0604030504040204" pitchFamily="34" charset="0"/>
                <a:ea typeface="Verdana" panose="020B0604030504040204" pitchFamily="34" charset="0"/>
                <a:cs typeface="Verdana" panose="020B0604030504040204" pitchFamily="34" charset="0"/>
              </a:rPr>
              <a:t>* Results achieved with first generation PleuraFlow system.</a:t>
            </a:r>
          </a:p>
        </p:txBody>
      </p:sp>
      <p:sp>
        <p:nvSpPr>
          <p:cNvPr id="16" name="Rectangle 15">
            <a:extLst>
              <a:ext uri="{FF2B5EF4-FFF2-40B4-BE49-F238E27FC236}">
                <a16:creationId xmlns:a16="http://schemas.microsoft.com/office/drawing/2014/main" id="{9C34B289-91FB-4444-89B5-CEC0B9168BE1}"/>
              </a:ext>
            </a:extLst>
          </p:cNvPr>
          <p:cNvSpPr/>
          <p:nvPr/>
        </p:nvSpPr>
        <p:spPr>
          <a:xfrm>
            <a:off x="526887" y="6567131"/>
            <a:ext cx="8951964" cy="107722"/>
          </a:xfrm>
          <a:prstGeom prst="rect">
            <a:avLst/>
          </a:prstGeom>
        </p:spPr>
        <p:txBody>
          <a:bodyPr wrap="square" lIns="0" tIns="0" rIns="0" bIns="0" anchor="b">
            <a:spAutoFit/>
          </a:bodyPr>
          <a:lstStyle/>
          <a:p>
            <a:pPr lvl="0" defTabSz="914400" fontAlgn="auto">
              <a:spcBef>
                <a:spcPts val="0"/>
              </a:spcBef>
              <a:spcAft>
                <a:spcPts val="0"/>
              </a:spcAft>
              <a:defRPr/>
            </a:pPr>
            <a:r>
              <a:rPr lang="en-US" sz="700" dirty="0">
                <a:latin typeface="Verdana" panose="020B0604030504040204" pitchFamily="34" charset="0"/>
                <a:ea typeface="Verdana" panose="020B0604030504040204" pitchFamily="34" charset="0"/>
                <a:cs typeface="Verdana" panose="020B0604030504040204" pitchFamily="34" charset="0"/>
              </a:rPr>
              <a:t>St-Onge, et al. </a:t>
            </a:r>
            <a:r>
              <a:rPr lang="en-US" sz="700" dirty="0">
                <a:latin typeface="Verdana" panose="020B0604030504040204" pitchFamily="34" charset="0"/>
                <a:ea typeface="Verdana" panose="020B0604030504040204" pitchFamily="34" charset="0"/>
                <a:cs typeface="Verdana" panose="020B0604030504040204" pitchFamily="34" charset="0"/>
                <a:hlinkClick r:id="rId3"/>
              </a:rPr>
              <a:t>Active clearance vs conventional management of chest tubes after cardiac surgery: a randomized controlled study.</a:t>
            </a:r>
            <a:r>
              <a:rPr lang="en-US" sz="700" dirty="0">
                <a:latin typeface="Verdana" panose="020B0604030504040204" pitchFamily="34" charset="0"/>
                <a:ea typeface="Verdana" panose="020B0604030504040204" pitchFamily="34" charset="0"/>
                <a:cs typeface="Verdana" panose="020B0604030504040204" pitchFamily="34" charset="0"/>
              </a:rPr>
              <a:t> Journal of Cardiothoracic Surgery. March 23, 2021. 16:44 </a:t>
            </a:r>
          </a:p>
        </p:txBody>
      </p:sp>
    </p:spTree>
    <p:extLst>
      <p:ext uri="{BB962C8B-B14F-4D97-AF65-F5344CB8AC3E}">
        <p14:creationId xmlns:p14="http://schemas.microsoft.com/office/powerpoint/2010/main" val="234152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SUMMARY OF PEER-REVIEWED CLINICAL DATA*</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14</a:t>
            </a:fld>
            <a:endParaRPr lang="en-US"/>
          </a:p>
        </p:txBody>
      </p:sp>
      <p:graphicFrame>
        <p:nvGraphicFramePr>
          <p:cNvPr id="6" name="Table 5">
            <a:extLst>
              <a:ext uri="{FF2B5EF4-FFF2-40B4-BE49-F238E27FC236}">
                <a16:creationId xmlns:a16="http://schemas.microsoft.com/office/drawing/2014/main" id="{ED7F5C26-2D61-184D-843C-D081A11DD3BA}"/>
              </a:ext>
            </a:extLst>
          </p:cNvPr>
          <p:cNvGraphicFramePr>
            <a:graphicFrameLocks noGrp="1"/>
          </p:cNvGraphicFramePr>
          <p:nvPr>
            <p:extLst>
              <p:ext uri="{D42A27DB-BD31-4B8C-83A1-F6EECF244321}">
                <p14:modId xmlns:p14="http://schemas.microsoft.com/office/powerpoint/2010/main" val="501463130"/>
              </p:ext>
            </p:extLst>
          </p:nvPr>
        </p:nvGraphicFramePr>
        <p:xfrm>
          <a:off x="609598" y="1763892"/>
          <a:ext cx="5212080" cy="1280160"/>
        </p:xfrm>
        <a:graphic>
          <a:graphicData uri="http://schemas.openxmlformats.org/drawingml/2006/table">
            <a:tbl>
              <a:tblPr firstRow="1" bandRow="1">
                <a:tableStyleId>{69012ECD-51FC-41F1-AA8D-1B2483CD663E}</a:tableStyleId>
              </a:tblPr>
              <a:tblGrid>
                <a:gridCol w="1737360">
                  <a:extLst>
                    <a:ext uri="{9D8B030D-6E8A-4147-A177-3AD203B41FA5}">
                      <a16:colId xmlns:a16="http://schemas.microsoft.com/office/drawing/2014/main" val="2440956570"/>
                    </a:ext>
                  </a:extLst>
                </a:gridCol>
                <a:gridCol w="1737360">
                  <a:extLst>
                    <a:ext uri="{9D8B030D-6E8A-4147-A177-3AD203B41FA5}">
                      <a16:colId xmlns:a16="http://schemas.microsoft.com/office/drawing/2014/main" val="1937784320"/>
                    </a:ext>
                  </a:extLst>
                </a:gridCol>
                <a:gridCol w="1737360">
                  <a:extLst>
                    <a:ext uri="{9D8B030D-6E8A-4147-A177-3AD203B41FA5}">
                      <a16:colId xmlns:a16="http://schemas.microsoft.com/office/drawing/2014/main" val="3391637071"/>
                    </a:ext>
                  </a:extLst>
                </a:gridCol>
              </a:tblGrid>
              <a:tr h="354341">
                <a:tc gridSpan="3">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kern="1200" dirty="0">
                          <a:effectLst/>
                          <a:latin typeface="Verdana" panose="020B0604030504040204" pitchFamily="34" charset="0"/>
                          <a:ea typeface="Verdana" panose="020B0604030504040204" pitchFamily="34" charset="0"/>
                          <a:cs typeface="Verdana" panose="020B0604030504040204" pitchFamily="34" charset="0"/>
                        </a:rPr>
                        <a:t>Retained Blood</a:t>
                      </a:r>
                      <a:endParaRPr lang="en-US"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295755">
                <a:tc>
                  <a:txBody>
                    <a:bodyPr/>
                    <a:lstStyle/>
                    <a:p>
                      <a:r>
                        <a:rPr lang="en-US" sz="1400" dirty="0" err="1">
                          <a:latin typeface="Verdana" panose="020B0604030504040204" pitchFamily="34" charset="0"/>
                          <a:ea typeface="Verdana" panose="020B0604030504040204" pitchFamily="34" charset="0"/>
                          <a:cs typeface="Verdana" panose="020B0604030504040204" pitchFamily="34" charset="0"/>
                        </a:rPr>
                        <a:t>Sirch</a:t>
                      </a:r>
                      <a:r>
                        <a:rPr lang="en-US" sz="1400" dirty="0">
                          <a:latin typeface="Verdana" panose="020B0604030504040204" pitchFamily="34" charset="0"/>
                          <a:ea typeface="Verdana" panose="020B0604030504040204" pitchFamily="34" charset="0"/>
                          <a:cs typeface="Verdana" panose="020B0604030504040204" pitchFamily="34" charset="0"/>
                        </a:rPr>
                        <a:t>, et al:</a:t>
                      </a:r>
                    </a:p>
                  </a:txBody>
                  <a:tcPr anchor="ctr"/>
                </a:tc>
                <a:tc>
                  <a:txBody>
                    <a:bodyPr/>
                    <a:lstStyle/>
                    <a:p>
                      <a:r>
                        <a:rPr lang="en-US" sz="1400" b="1" dirty="0">
                          <a:highlight>
                            <a:srgbClr val="FFFF00"/>
                          </a:highlight>
                          <a:latin typeface="Verdana" panose="020B0604030504040204" pitchFamily="34" charset="0"/>
                          <a:ea typeface="Verdana" panose="020B0604030504040204" pitchFamily="34" charset="0"/>
                          <a:cs typeface="Verdana" panose="020B0604030504040204" pitchFamily="34" charset="0"/>
                        </a:rPr>
                        <a:t>43% Reduction</a:t>
                      </a:r>
                      <a:endParaRPr lang="en-US" sz="1400" b="1" baseline="30000" dirty="0">
                        <a:highlight>
                          <a:srgbClr val="FFFF00"/>
                        </a:highligh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JTCVS</a:t>
                      </a:r>
                      <a:r>
                        <a:rPr lang="en-US" sz="1400" baseline="30000" dirty="0">
                          <a:latin typeface="Verdana" panose="020B0604030504040204" pitchFamily="34" charset="0"/>
                          <a:ea typeface="Verdana" panose="020B0604030504040204" pitchFamily="34" charset="0"/>
                          <a:cs typeface="Verdana" panose="020B0604030504040204" pitchFamily="34" charset="0"/>
                        </a:rPr>
                        <a:t>1</a:t>
                      </a:r>
                    </a:p>
                  </a:txBody>
                  <a:tcPr anchor="ctr"/>
                </a:tc>
                <a:extLst>
                  <a:ext uri="{0D108BD9-81ED-4DB2-BD59-A6C34878D82A}">
                    <a16:rowId xmlns:a16="http://schemas.microsoft.com/office/drawing/2014/main" val="2733823227"/>
                  </a:ext>
                </a:extLst>
              </a:tr>
              <a:tr h="291239">
                <a:tc>
                  <a:txBody>
                    <a:bodyPr/>
                    <a:lstStyle/>
                    <a:p>
                      <a:r>
                        <a:rPr lang="en-US" sz="140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42%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3</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903980421"/>
                  </a:ext>
                </a:extLst>
              </a:tr>
              <a:tr h="27800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Baribeau, et al:</a:t>
                      </a:r>
                      <a:endParaRPr lang="en-US" sz="1400" b="0" i="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58%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2</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459278946"/>
                  </a:ext>
                </a:extLst>
              </a:tr>
            </a:tbl>
          </a:graphicData>
        </a:graphic>
      </p:graphicFrame>
      <p:graphicFrame>
        <p:nvGraphicFramePr>
          <p:cNvPr id="7" name="Table 6">
            <a:extLst>
              <a:ext uri="{FF2B5EF4-FFF2-40B4-BE49-F238E27FC236}">
                <a16:creationId xmlns:a16="http://schemas.microsoft.com/office/drawing/2014/main" id="{D5FC2082-D0CB-F749-83FD-63A9B4FC014F}"/>
              </a:ext>
            </a:extLst>
          </p:cNvPr>
          <p:cNvGraphicFramePr>
            <a:graphicFrameLocks noGrp="1"/>
          </p:cNvGraphicFramePr>
          <p:nvPr>
            <p:extLst>
              <p:ext uri="{D42A27DB-BD31-4B8C-83A1-F6EECF244321}">
                <p14:modId xmlns:p14="http://schemas.microsoft.com/office/powerpoint/2010/main" val="1092220347"/>
              </p:ext>
            </p:extLst>
          </p:nvPr>
        </p:nvGraphicFramePr>
        <p:xfrm>
          <a:off x="609599" y="3429000"/>
          <a:ext cx="5212080" cy="1603894"/>
        </p:xfrm>
        <a:graphic>
          <a:graphicData uri="http://schemas.openxmlformats.org/drawingml/2006/table">
            <a:tbl>
              <a:tblPr firstRow="1" bandRow="1">
                <a:tableStyleId>{69012ECD-51FC-41F1-AA8D-1B2483CD663E}</a:tableStyleId>
              </a:tblPr>
              <a:tblGrid>
                <a:gridCol w="1737360">
                  <a:extLst>
                    <a:ext uri="{9D8B030D-6E8A-4147-A177-3AD203B41FA5}">
                      <a16:colId xmlns:a16="http://schemas.microsoft.com/office/drawing/2014/main" val="2440956570"/>
                    </a:ext>
                  </a:extLst>
                </a:gridCol>
                <a:gridCol w="1737360">
                  <a:extLst>
                    <a:ext uri="{9D8B030D-6E8A-4147-A177-3AD203B41FA5}">
                      <a16:colId xmlns:a16="http://schemas.microsoft.com/office/drawing/2014/main" val="1937784320"/>
                    </a:ext>
                  </a:extLst>
                </a:gridCol>
                <a:gridCol w="1737360">
                  <a:extLst>
                    <a:ext uri="{9D8B030D-6E8A-4147-A177-3AD203B41FA5}">
                      <a16:colId xmlns:a16="http://schemas.microsoft.com/office/drawing/2014/main" val="3391637071"/>
                    </a:ext>
                  </a:extLst>
                </a:gridCol>
              </a:tblGrid>
              <a:tr h="370840">
                <a:tc gridSpan="3">
                  <a:txBody>
                    <a:bodyPr/>
                    <a:lstStyle/>
                    <a:p>
                      <a:pPr marL="0" marR="0" algn="l" fontAlgn="base">
                        <a:spcBef>
                          <a:spcPts val="0"/>
                        </a:spcBef>
                        <a:spcAft>
                          <a:spcPts val="0"/>
                        </a:spcAft>
                      </a:pPr>
                      <a:r>
                        <a:rPr lang="en-US" sz="1800" kern="1200" dirty="0">
                          <a:effectLst/>
                          <a:latin typeface="Verdana" panose="020B0604030504040204" pitchFamily="34" charset="0"/>
                          <a:ea typeface="Verdana" panose="020B0604030504040204" pitchFamily="34" charset="0"/>
                          <a:cs typeface="Verdana" panose="020B0604030504040204" pitchFamily="34" charset="0"/>
                        </a:rPr>
                        <a:t>Postoperative Atrial Fibrillation</a:t>
                      </a:r>
                      <a:r>
                        <a:rPr lang="en-US" sz="1800" b="0" kern="1200" dirty="0">
                          <a:effectLst/>
                          <a:latin typeface="Verdana" panose="020B0604030504040204" pitchFamily="34" charset="0"/>
                          <a:ea typeface="Verdana" panose="020B0604030504040204" pitchFamily="34" charset="0"/>
                          <a:cs typeface="Verdana" panose="020B0604030504040204" pitchFamily="34" charset="0"/>
                        </a:rPr>
                        <a:t>**</a:t>
                      </a:r>
                      <a:endParaRPr lang="en-US" sz="1800" b="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3012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18%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3</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259235009"/>
                  </a:ext>
                </a:extLst>
              </a:tr>
              <a:tr h="31865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31%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JTCVS</a:t>
                      </a:r>
                      <a:r>
                        <a:rPr lang="en-US" sz="1400" baseline="30000" dirty="0">
                          <a:latin typeface="Verdana" panose="020B0604030504040204" pitchFamily="34" charset="0"/>
                          <a:ea typeface="Verdana" panose="020B0604030504040204" pitchFamily="34" charset="0"/>
                          <a:cs typeface="Verdana" panose="020B0604030504040204" pitchFamily="34" charset="0"/>
                        </a:rPr>
                        <a:t>4</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903980421"/>
                  </a:ext>
                </a:extLst>
              </a:tr>
              <a:tr h="29417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Baribeau, et al:</a:t>
                      </a:r>
                      <a:endParaRPr lang="en-US" sz="1400" b="0" i="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32%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2</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459278946"/>
                  </a:ext>
                </a:extLst>
              </a:tr>
              <a:tr h="288714">
                <a:tc>
                  <a:txBody>
                    <a:bodyPr/>
                    <a:lstStyle/>
                    <a:p>
                      <a:r>
                        <a:rPr lang="en-US" sz="1400" err="1">
                          <a:latin typeface="Verdana" panose="020B0604030504040204" pitchFamily="34" charset="0"/>
                          <a:ea typeface="Verdana" panose="020B0604030504040204" pitchFamily="34" charset="0"/>
                          <a:cs typeface="Verdana" panose="020B0604030504040204" pitchFamily="34" charset="0"/>
                        </a:rPr>
                        <a:t>Sirch</a:t>
                      </a:r>
                      <a:r>
                        <a:rPr lang="en-US" sz="1400">
                          <a:latin typeface="Verdana" panose="020B0604030504040204" pitchFamily="34" charset="0"/>
                          <a:ea typeface="Verdana" panose="020B0604030504040204" pitchFamily="34" charset="0"/>
                          <a:cs typeface="Verdana" panose="020B0604030504040204" pitchFamily="34" charset="0"/>
                        </a:rPr>
                        <a:t>, et al:</a:t>
                      </a: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33%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JTCVS</a:t>
                      </a:r>
                      <a:r>
                        <a:rPr lang="en-US" sz="1400" baseline="30000" dirty="0">
                          <a:latin typeface="Verdana" panose="020B0604030504040204" pitchFamily="34" charset="0"/>
                          <a:ea typeface="Verdana" panose="020B0604030504040204" pitchFamily="34" charset="0"/>
                          <a:cs typeface="Verdana" panose="020B0604030504040204" pitchFamily="34" charset="0"/>
                        </a:rPr>
                        <a:t>1</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595742210"/>
                  </a:ext>
                </a:extLst>
              </a:tr>
            </a:tbl>
          </a:graphicData>
        </a:graphic>
      </p:graphicFrame>
      <p:graphicFrame>
        <p:nvGraphicFramePr>
          <p:cNvPr id="8" name="Table 7">
            <a:extLst>
              <a:ext uri="{FF2B5EF4-FFF2-40B4-BE49-F238E27FC236}">
                <a16:creationId xmlns:a16="http://schemas.microsoft.com/office/drawing/2014/main" id="{7293F067-8E90-7C4E-9532-03B50BB8B88D}"/>
              </a:ext>
            </a:extLst>
          </p:cNvPr>
          <p:cNvGraphicFramePr>
            <a:graphicFrameLocks noGrp="1"/>
          </p:cNvGraphicFramePr>
          <p:nvPr>
            <p:extLst>
              <p:ext uri="{D42A27DB-BD31-4B8C-83A1-F6EECF244321}">
                <p14:modId xmlns:p14="http://schemas.microsoft.com/office/powerpoint/2010/main" val="372425656"/>
              </p:ext>
            </p:extLst>
          </p:nvPr>
        </p:nvGraphicFramePr>
        <p:xfrm>
          <a:off x="6416126" y="1769955"/>
          <a:ext cx="5212080" cy="1296758"/>
        </p:xfrm>
        <a:graphic>
          <a:graphicData uri="http://schemas.openxmlformats.org/drawingml/2006/table">
            <a:tbl>
              <a:tblPr firstRow="1" bandRow="1">
                <a:tableStyleId>{69012ECD-51FC-41F1-AA8D-1B2483CD663E}</a:tableStyleId>
              </a:tblPr>
              <a:tblGrid>
                <a:gridCol w="1737360">
                  <a:extLst>
                    <a:ext uri="{9D8B030D-6E8A-4147-A177-3AD203B41FA5}">
                      <a16:colId xmlns:a16="http://schemas.microsoft.com/office/drawing/2014/main" val="2440956570"/>
                    </a:ext>
                  </a:extLst>
                </a:gridCol>
                <a:gridCol w="1737360">
                  <a:extLst>
                    <a:ext uri="{9D8B030D-6E8A-4147-A177-3AD203B41FA5}">
                      <a16:colId xmlns:a16="http://schemas.microsoft.com/office/drawing/2014/main" val="1937784320"/>
                    </a:ext>
                  </a:extLst>
                </a:gridCol>
                <a:gridCol w="1737360">
                  <a:extLst>
                    <a:ext uri="{9D8B030D-6E8A-4147-A177-3AD203B41FA5}">
                      <a16:colId xmlns:a16="http://schemas.microsoft.com/office/drawing/2014/main" val="3391637071"/>
                    </a:ext>
                  </a:extLst>
                </a:gridCol>
              </a:tblGrid>
              <a:tr h="359725">
                <a:tc gridSpan="3">
                  <a:txBody>
                    <a:bodyPr/>
                    <a:lstStyle/>
                    <a:p>
                      <a:pPr marL="0" marR="0" algn="l" fontAlgn="base">
                        <a:spcBef>
                          <a:spcPts val="0"/>
                        </a:spcBef>
                        <a:spcAft>
                          <a:spcPts val="0"/>
                        </a:spcAft>
                      </a:pPr>
                      <a:r>
                        <a:rPr lang="en-US" sz="1800" kern="1200" dirty="0">
                          <a:effectLst/>
                          <a:latin typeface="Verdana" panose="020B0604030504040204" pitchFamily="34" charset="0"/>
                          <a:ea typeface="Verdana" panose="020B0604030504040204" pitchFamily="34" charset="0"/>
                          <a:cs typeface="Verdana" panose="020B0604030504040204" pitchFamily="34" charset="0"/>
                        </a:rPr>
                        <a:t>Re-Exploration for Bleeding</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27722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Maltais, et al:</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65%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ASAIO</a:t>
                      </a:r>
                      <a:r>
                        <a:rPr lang="en-US" sz="1400" baseline="30000" dirty="0">
                          <a:latin typeface="Verdana" panose="020B0604030504040204" pitchFamily="34" charset="0"/>
                          <a:ea typeface="Verdana" panose="020B0604030504040204" pitchFamily="34" charset="0"/>
                          <a:cs typeface="Verdana" panose="020B0604030504040204" pitchFamily="34" charset="0"/>
                        </a:rPr>
                        <a:t>6</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903980421"/>
                  </a:ext>
                </a:extLst>
              </a:tr>
              <a:tr h="32139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Baribeau, et al:</a:t>
                      </a:r>
                      <a:endParaRPr lang="en-US" sz="1400" b="0" i="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a:latin typeface="Verdana" panose="020B0604030504040204" pitchFamily="34" charset="0"/>
                          <a:ea typeface="Verdana" panose="020B0604030504040204" pitchFamily="34" charset="0"/>
                          <a:cs typeface="Verdana" panose="020B0604030504040204" pitchFamily="34" charset="0"/>
                        </a:rPr>
                        <a:t>70% Reduction</a:t>
                      </a:r>
                      <a:endParaRPr lang="en-US" sz="1400" b="1">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2</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459278946"/>
                  </a:ext>
                </a:extLst>
              </a:tr>
              <a:tr h="277284">
                <a:tc>
                  <a:txBody>
                    <a:bodyPr/>
                    <a:lstStyle/>
                    <a:p>
                      <a:r>
                        <a:rPr lang="en-US" sz="140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72%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3</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595742210"/>
                  </a:ext>
                </a:extLst>
              </a:tr>
            </a:tbl>
          </a:graphicData>
        </a:graphic>
      </p:graphicFrame>
      <p:graphicFrame>
        <p:nvGraphicFramePr>
          <p:cNvPr id="9" name="Table 8">
            <a:extLst>
              <a:ext uri="{FF2B5EF4-FFF2-40B4-BE49-F238E27FC236}">
                <a16:creationId xmlns:a16="http://schemas.microsoft.com/office/drawing/2014/main" id="{09F5BBDF-CAC5-374A-8747-8796CD31A725}"/>
              </a:ext>
            </a:extLst>
          </p:cNvPr>
          <p:cNvGraphicFramePr>
            <a:graphicFrameLocks noGrp="1"/>
          </p:cNvGraphicFramePr>
          <p:nvPr>
            <p:extLst>
              <p:ext uri="{D42A27DB-BD31-4B8C-83A1-F6EECF244321}">
                <p14:modId xmlns:p14="http://schemas.microsoft.com/office/powerpoint/2010/main" val="1776216277"/>
              </p:ext>
            </p:extLst>
          </p:nvPr>
        </p:nvGraphicFramePr>
        <p:xfrm>
          <a:off x="6416126" y="3429000"/>
          <a:ext cx="5212080" cy="975360"/>
        </p:xfrm>
        <a:graphic>
          <a:graphicData uri="http://schemas.openxmlformats.org/drawingml/2006/table">
            <a:tbl>
              <a:tblPr firstRow="1" bandRow="1">
                <a:tableStyleId>{69012ECD-51FC-41F1-AA8D-1B2483CD663E}</a:tableStyleId>
              </a:tblPr>
              <a:tblGrid>
                <a:gridCol w="1737360">
                  <a:extLst>
                    <a:ext uri="{9D8B030D-6E8A-4147-A177-3AD203B41FA5}">
                      <a16:colId xmlns:a16="http://schemas.microsoft.com/office/drawing/2014/main" val="2440956570"/>
                    </a:ext>
                  </a:extLst>
                </a:gridCol>
                <a:gridCol w="1737360">
                  <a:extLst>
                    <a:ext uri="{9D8B030D-6E8A-4147-A177-3AD203B41FA5}">
                      <a16:colId xmlns:a16="http://schemas.microsoft.com/office/drawing/2014/main" val="1937784320"/>
                    </a:ext>
                  </a:extLst>
                </a:gridCol>
                <a:gridCol w="1737360">
                  <a:extLst>
                    <a:ext uri="{9D8B030D-6E8A-4147-A177-3AD203B41FA5}">
                      <a16:colId xmlns:a16="http://schemas.microsoft.com/office/drawing/2014/main" val="3391637071"/>
                    </a:ext>
                  </a:extLst>
                </a:gridCol>
              </a:tblGrid>
              <a:tr h="312676">
                <a:tc gridSpan="3">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kern="1200" dirty="0">
                          <a:effectLst/>
                          <a:latin typeface="Verdana" panose="020B0604030504040204" pitchFamily="34" charset="0"/>
                          <a:ea typeface="Verdana" panose="020B0604030504040204" pitchFamily="34" charset="0"/>
                          <a:cs typeface="Verdana" panose="020B0604030504040204" pitchFamily="34" charset="0"/>
                        </a:rPr>
                        <a:t>Length of Stay</a:t>
                      </a:r>
                      <a:endParaRPr lang="en-US" sz="18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272735">
                <a:tc>
                  <a:txBody>
                    <a:bodyPr/>
                    <a:lstStyle/>
                    <a:p>
                      <a:r>
                        <a:rPr lang="en-US" sz="1400">
                          <a:latin typeface="Verdana" panose="020B0604030504040204" pitchFamily="34" charset="0"/>
                          <a:ea typeface="Verdana" panose="020B0604030504040204" pitchFamily="34" charset="0"/>
                          <a:cs typeface="Verdana" panose="020B0604030504040204" pitchFamily="34" charset="0"/>
                        </a:rPr>
                        <a:t>St. Onge, et al:</a:t>
                      </a:r>
                    </a:p>
                  </a:txBody>
                  <a:tcPr/>
                </a:tc>
                <a:tc>
                  <a:txBody>
                    <a:bodyPr/>
                    <a:lstStyle/>
                    <a:p>
                      <a:r>
                        <a:rPr lang="en-US" sz="1400" b="1" dirty="0">
                          <a:highlight>
                            <a:srgbClr val="FFFF00"/>
                          </a:highlight>
                          <a:latin typeface="Verdana" panose="020B0604030504040204" pitchFamily="34" charset="0"/>
                          <a:ea typeface="Verdana" panose="020B0604030504040204" pitchFamily="34" charset="0"/>
                          <a:cs typeface="Verdana" panose="020B0604030504040204" pitchFamily="34" charset="0"/>
                        </a:rPr>
                        <a:t>1 Day</a:t>
                      </a:r>
                    </a:p>
                  </a:txBody>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JTCVS</a:t>
                      </a:r>
                      <a:r>
                        <a:rPr lang="en-US" sz="1400" baseline="30000" dirty="0">
                          <a:latin typeface="Verdana" panose="020B0604030504040204" pitchFamily="34" charset="0"/>
                          <a:ea typeface="Verdana" panose="020B0604030504040204" pitchFamily="34" charset="0"/>
                          <a:cs typeface="Verdana" panose="020B0604030504040204" pitchFamily="34" charset="0"/>
                        </a:rPr>
                        <a:t>4</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733823227"/>
                  </a:ext>
                </a:extLst>
              </a:tr>
              <a:tr h="29787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Baribeau, et al:</a:t>
                      </a:r>
                      <a:endParaRPr lang="en-US" sz="1400" b="0" i="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1 Day</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2</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903980421"/>
                  </a:ext>
                </a:extLst>
              </a:tr>
            </a:tbl>
          </a:graphicData>
        </a:graphic>
      </p:graphicFrame>
      <p:sp>
        <p:nvSpPr>
          <p:cNvPr id="11" name="TextBox 10">
            <a:extLst>
              <a:ext uri="{FF2B5EF4-FFF2-40B4-BE49-F238E27FC236}">
                <a16:creationId xmlns:a16="http://schemas.microsoft.com/office/drawing/2014/main" id="{7DE7484E-9345-4B4A-8597-3381E4AC5384}"/>
              </a:ext>
            </a:extLst>
          </p:cNvPr>
          <p:cNvSpPr txBox="1"/>
          <p:nvPr/>
        </p:nvSpPr>
        <p:spPr>
          <a:xfrm>
            <a:off x="526887" y="5602470"/>
            <a:ext cx="5104504" cy="523220"/>
          </a:xfrm>
          <a:prstGeom prst="rect">
            <a:avLst/>
          </a:prstGeom>
          <a:noFill/>
        </p:spPr>
        <p:txBody>
          <a:bodyPr wrap="square" lIns="0" rIns="0" rtlCol="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**Retained Blood has been shown to contribute to the occurrence of post operative atrial fibrillation (POAF). These studies showed a reduction in POAF which correlated with a reduction in retained blood in patients with PleuraFlow. These findings suggest that use of PleuraFlow can reduce retained blood, which may contribute to reduced risk of POAF in some patients. </a:t>
            </a:r>
          </a:p>
        </p:txBody>
      </p:sp>
      <p:sp>
        <p:nvSpPr>
          <p:cNvPr id="12" name="TextBox 11">
            <a:extLst>
              <a:ext uri="{FF2B5EF4-FFF2-40B4-BE49-F238E27FC236}">
                <a16:creationId xmlns:a16="http://schemas.microsoft.com/office/drawing/2014/main" id="{F9E146A2-01EF-9B47-B363-67111A28067D}"/>
              </a:ext>
            </a:extLst>
          </p:cNvPr>
          <p:cNvSpPr txBox="1"/>
          <p:nvPr/>
        </p:nvSpPr>
        <p:spPr>
          <a:xfrm>
            <a:off x="6172681" y="5602470"/>
            <a:ext cx="2682993" cy="523220"/>
          </a:xfrm>
          <a:prstGeom prst="rect">
            <a:avLst/>
          </a:prstGeom>
          <a:noFill/>
        </p:spPr>
        <p:txBody>
          <a:bodyPr wrap="square" rtlCol="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1 – </a:t>
            </a:r>
            <a:r>
              <a:rPr lang="en-US" sz="700" dirty="0" err="1">
                <a:latin typeface="Verdana" panose="020B0604030504040204" pitchFamily="34" charset="0"/>
                <a:ea typeface="Verdana" panose="020B0604030504040204" pitchFamily="34" charset="0"/>
                <a:cs typeface="Verdana" panose="020B0604030504040204" pitchFamily="34" charset="0"/>
              </a:rPr>
              <a:t>Sirch</a:t>
            </a:r>
            <a:r>
              <a:rPr lang="en-US" sz="700" dirty="0">
                <a:latin typeface="Verdana" panose="020B0604030504040204" pitchFamily="34" charset="0"/>
                <a:ea typeface="Verdana" panose="020B0604030504040204" pitchFamily="34" charset="0"/>
                <a:cs typeface="Verdana" panose="020B0604030504040204" pitchFamily="34" charset="0"/>
              </a:rPr>
              <a:t>, et al J Thoracic &amp; Cardiovascular Surgery</a:t>
            </a:r>
          </a:p>
          <a:p>
            <a:r>
              <a:rPr lang="en-US" sz="700" dirty="0">
                <a:latin typeface="Verdana" panose="020B0604030504040204" pitchFamily="34" charset="0"/>
                <a:ea typeface="Verdana" panose="020B0604030504040204" pitchFamily="34" charset="0"/>
                <a:cs typeface="Verdana" panose="020B0604030504040204" pitchFamily="34" charset="0"/>
              </a:rPr>
              <a:t>2 – </a:t>
            </a:r>
            <a:r>
              <a:rPr lang="en-US" sz="700" dirty="0" err="1">
                <a:latin typeface="Verdana" panose="020B0604030504040204" pitchFamily="34" charset="0"/>
                <a:ea typeface="Verdana" panose="020B0604030504040204" pitchFamily="34" charset="0"/>
                <a:cs typeface="Verdana" panose="020B0604030504040204" pitchFamily="34" charset="0"/>
              </a:rPr>
              <a:t>Baribeau</a:t>
            </a:r>
            <a:r>
              <a:rPr lang="en-US" sz="700" dirty="0">
                <a:latin typeface="Verdana" panose="020B0604030504040204" pitchFamily="34" charset="0"/>
                <a:ea typeface="Verdana" panose="020B0604030504040204" pitchFamily="34" charset="0"/>
                <a:cs typeface="Verdana" panose="020B0604030504040204" pitchFamily="34" charset="0"/>
              </a:rPr>
              <a:t>, et al J Cardiothoracic Surgery</a:t>
            </a:r>
          </a:p>
          <a:p>
            <a:r>
              <a:rPr lang="en-US" sz="700" dirty="0">
                <a:latin typeface="Verdana" panose="020B0604030504040204" pitchFamily="34" charset="0"/>
                <a:ea typeface="Verdana" panose="020B0604030504040204" pitchFamily="34" charset="0"/>
                <a:cs typeface="Verdana" panose="020B0604030504040204" pitchFamily="34" charset="0"/>
              </a:rPr>
              <a:t>3 – St. Onge, et al J Cardiothoracic Surgery</a:t>
            </a:r>
          </a:p>
          <a:p>
            <a:r>
              <a:rPr lang="en-US" sz="700" dirty="0">
                <a:latin typeface="Verdana" panose="020B0604030504040204" pitchFamily="34" charset="0"/>
                <a:ea typeface="Verdana" panose="020B0604030504040204" pitchFamily="34" charset="0"/>
                <a:cs typeface="Verdana" panose="020B0604030504040204" pitchFamily="34" charset="0"/>
              </a:rPr>
              <a:t>4 – St. Onge, et al J Thoracic &amp; Cardiovascular Surgery</a:t>
            </a:r>
          </a:p>
        </p:txBody>
      </p:sp>
      <p:sp>
        <p:nvSpPr>
          <p:cNvPr id="13" name="TextBox 12">
            <a:extLst>
              <a:ext uri="{FF2B5EF4-FFF2-40B4-BE49-F238E27FC236}">
                <a16:creationId xmlns:a16="http://schemas.microsoft.com/office/drawing/2014/main" id="{23507499-673A-C343-8CC6-B1092269B4AC}"/>
              </a:ext>
            </a:extLst>
          </p:cNvPr>
          <p:cNvSpPr txBox="1"/>
          <p:nvPr/>
        </p:nvSpPr>
        <p:spPr>
          <a:xfrm>
            <a:off x="8799242" y="5602470"/>
            <a:ext cx="3193739" cy="307777"/>
          </a:xfrm>
          <a:prstGeom prst="rect">
            <a:avLst/>
          </a:prstGeom>
          <a:noFill/>
        </p:spPr>
        <p:txBody>
          <a:bodyPr wrap="square" rtlCol="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5 – </a:t>
            </a:r>
            <a:r>
              <a:rPr lang="en-US" sz="700" dirty="0" err="1">
                <a:latin typeface="Verdana" panose="020B0604030504040204" pitchFamily="34" charset="0"/>
                <a:ea typeface="Verdana" panose="020B0604030504040204" pitchFamily="34" charset="0"/>
                <a:cs typeface="Verdana" panose="020B0604030504040204" pitchFamily="34" charset="0"/>
              </a:rPr>
              <a:t>Grieshaber</a:t>
            </a:r>
            <a:r>
              <a:rPr lang="en-US" sz="700" dirty="0">
                <a:latin typeface="Verdana" panose="020B0604030504040204" pitchFamily="34" charset="0"/>
                <a:ea typeface="Verdana" panose="020B0604030504040204" pitchFamily="34" charset="0"/>
                <a:cs typeface="Verdana" panose="020B0604030504040204" pitchFamily="34" charset="0"/>
              </a:rPr>
              <a:t>, at al Annals of Thoracic Surgery</a:t>
            </a:r>
          </a:p>
          <a:p>
            <a:r>
              <a:rPr lang="en-US" sz="700" dirty="0">
                <a:latin typeface="Verdana" panose="020B0604030504040204" pitchFamily="34" charset="0"/>
                <a:ea typeface="Verdana" panose="020B0604030504040204" pitchFamily="34" charset="0"/>
                <a:cs typeface="Verdana" panose="020B0604030504040204" pitchFamily="34" charset="0"/>
              </a:rPr>
              <a:t>6 – </a:t>
            </a:r>
            <a:r>
              <a:rPr lang="en-US" sz="700" dirty="0" err="1">
                <a:latin typeface="Verdana" panose="020B0604030504040204" pitchFamily="34" charset="0"/>
                <a:ea typeface="Verdana" panose="020B0604030504040204" pitchFamily="34" charset="0"/>
                <a:cs typeface="Verdana" panose="020B0604030504040204" pitchFamily="34" charset="0"/>
              </a:rPr>
              <a:t>Maltais</a:t>
            </a:r>
            <a:r>
              <a:rPr lang="en-US" sz="700" dirty="0">
                <a:latin typeface="Verdana" panose="020B0604030504040204" pitchFamily="34" charset="0"/>
                <a:ea typeface="Verdana" panose="020B0604030504040204" pitchFamily="34" charset="0"/>
                <a:cs typeface="Verdana" panose="020B0604030504040204" pitchFamily="34" charset="0"/>
              </a:rPr>
              <a:t>, et al American Society for Artificial Internal Organs</a:t>
            </a:r>
          </a:p>
        </p:txBody>
      </p:sp>
      <p:sp>
        <p:nvSpPr>
          <p:cNvPr id="15" name="Rectangle 14">
            <a:extLst>
              <a:ext uri="{FF2B5EF4-FFF2-40B4-BE49-F238E27FC236}">
                <a16:creationId xmlns:a16="http://schemas.microsoft.com/office/drawing/2014/main" id="{BF48BB96-8656-9747-A0F9-050A302C8DD2}"/>
              </a:ext>
            </a:extLst>
          </p:cNvPr>
          <p:cNvSpPr/>
          <p:nvPr/>
        </p:nvSpPr>
        <p:spPr>
          <a:xfrm>
            <a:off x="526887" y="6337479"/>
            <a:ext cx="7558955" cy="323165"/>
          </a:xfrm>
          <a:prstGeom prst="rect">
            <a:avLst/>
          </a:prstGeom>
        </p:spPr>
        <p:txBody>
          <a:bodyPr wrap="square" lIns="0" tIns="0" rIns="0" bIns="0">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*Studies include both retrospective observational assessments and prospective trials, supported by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Results could be impacted by variations in study methodologies, institutional protocols used in treating patients, and other factors.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products are not therapeutic devices. Please see full publications at </a:t>
            </a:r>
            <a:r>
              <a:rPr lang="en-US" sz="700" dirty="0" err="1">
                <a:solidFill>
                  <a:schemeClr val="tx2"/>
                </a:solidFill>
                <a:latin typeface="Verdana" panose="020B0604030504040204" pitchFamily="34" charset="0"/>
                <a:ea typeface="Verdana" panose="020B0604030504040204" pitchFamily="34" charset="0"/>
                <a:cs typeface="Verdana" panose="020B0604030504040204" pitchFamily="34" charset="0"/>
              </a:rPr>
              <a:t>www.clearflow.com</a:t>
            </a:r>
            <a:r>
              <a:rPr lang="en-US" sz="7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for additional information.</a:t>
            </a:r>
          </a:p>
        </p:txBody>
      </p:sp>
    </p:spTree>
    <p:extLst>
      <p:ext uri="{BB962C8B-B14F-4D97-AF65-F5344CB8AC3E}">
        <p14:creationId xmlns:p14="http://schemas.microsoft.com/office/powerpoint/2010/main" val="189926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ERAS CARDIAC GUIDELINES</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15</a:t>
            </a:fld>
            <a:endParaRPr lang="en-US"/>
          </a:p>
        </p:txBody>
      </p:sp>
      <p:pic>
        <p:nvPicPr>
          <p:cNvPr id="8" name="Google Shape;230;p12" descr="JAMAbg_300dpi_plainbg.png">
            <a:extLst>
              <a:ext uri="{FF2B5EF4-FFF2-40B4-BE49-F238E27FC236}">
                <a16:creationId xmlns:a16="http://schemas.microsoft.com/office/drawing/2014/main" id="{A809946E-AE22-F042-9631-A0D3A4670D8E}"/>
              </a:ext>
            </a:extLst>
          </p:cNvPr>
          <p:cNvPicPr preferRelativeResize="0"/>
          <p:nvPr/>
        </p:nvPicPr>
        <p:blipFill rotWithShape="1">
          <a:blip r:embed="rId3">
            <a:alphaModFix/>
          </a:blip>
          <a:srcRect b="15643"/>
          <a:stretch/>
        </p:blipFill>
        <p:spPr>
          <a:xfrm>
            <a:off x="2269236" y="1491211"/>
            <a:ext cx="7653528" cy="5381297"/>
          </a:xfrm>
          <a:prstGeom prst="rect">
            <a:avLst/>
          </a:prstGeom>
          <a:noFill/>
          <a:ln w="9525" cap="flat" cmpd="sng">
            <a:solidFill>
              <a:srgbClr val="9B998E"/>
            </a:solidFill>
            <a:prstDash val="solid"/>
            <a:round/>
            <a:headEnd type="none" w="sm" len="sm"/>
            <a:tailEnd type="none" w="sm" len="sm"/>
          </a:ln>
        </p:spPr>
      </p:pic>
      <p:graphicFrame>
        <p:nvGraphicFramePr>
          <p:cNvPr id="9" name="Google Shape;235;p12">
            <a:extLst>
              <a:ext uri="{FF2B5EF4-FFF2-40B4-BE49-F238E27FC236}">
                <a16:creationId xmlns:a16="http://schemas.microsoft.com/office/drawing/2014/main" id="{E2D110B3-269B-C647-9480-E4E34302BE2A}"/>
              </a:ext>
            </a:extLst>
          </p:cNvPr>
          <p:cNvGraphicFramePr/>
          <p:nvPr>
            <p:extLst>
              <p:ext uri="{D42A27DB-BD31-4B8C-83A1-F6EECF244321}">
                <p14:modId xmlns:p14="http://schemas.microsoft.com/office/powerpoint/2010/main" val="2326680384"/>
              </p:ext>
            </p:extLst>
          </p:nvPr>
        </p:nvGraphicFramePr>
        <p:xfrm>
          <a:off x="2498891" y="2413008"/>
          <a:ext cx="7195475" cy="5495575"/>
        </p:xfrm>
        <a:graphic>
          <a:graphicData uri="http://schemas.openxmlformats.org/drawingml/2006/table">
            <a:tbl>
              <a:tblPr firstRow="1">
                <a:noFill/>
              </a:tblPr>
              <a:tblGrid>
                <a:gridCol w="413175">
                  <a:extLst>
                    <a:ext uri="{9D8B030D-6E8A-4147-A177-3AD203B41FA5}">
                      <a16:colId xmlns:a16="http://schemas.microsoft.com/office/drawing/2014/main" val="20000"/>
                    </a:ext>
                  </a:extLst>
                </a:gridCol>
                <a:gridCol w="415625">
                  <a:extLst>
                    <a:ext uri="{9D8B030D-6E8A-4147-A177-3AD203B41FA5}">
                      <a16:colId xmlns:a16="http://schemas.microsoft.com/office/drawing/2014/main" val="20001"/>
                    </a:ext>
                  </a:extLst>
                </a:gridCol>
                <a:gridCol w="6366675">
                  <a:extLst>
                    <a:ext uri="{9D8B030D-6E8A-4147-A177-3AD203B41FA5}">
                      <a16:colId xmlns:a16="http://schemas.microsoft.com/office/drawing/2014/main" val="20002"/>
                    </a:ext>
                  </a:extLst>
                </a:gridCol>
              </a:tblGrid>
              <a:tr h="259575">
                <a:tc>
                  <a:txBody>
                    <a:bodyPr/>
                    <a:lstStyle/>
                    <a:p>
                      <a:pPr marL="0" marR="0" lvl="0" indent="0" algn="ctr" rtl="0">
                        <a:spcBef>
                          <a:spcPts val="0"/>
                        </a:spcBef>
                        <a:spcAft>
                          <a:spcPts val="0"/>
                        </a:spcAft>
                        <a:buNone/>
                      </a:pPr>
                      <a:r>
                        <a:rPr lang="en-US" sz="1400"/>
                        <a:t>COR</a:t>
                      </a:r>
                      <a:endParaRPr/>
                    </a:p>
                  </a:txBody>
                  <a:tcPr marL="0" marR="0" marT="18300" marB="18300" anchor="ctr">
                    <a:lnL w="9525" cap="flat" cmpd="sng">
                      <a:solidFill>
                        <a:srgbClr val="7F7F7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33331"/>
                    </a:solidFill>
                  </a:tcPr>
                </a:tc>
                <a:tc>
                  <a:txBody>
                    <a:bodyPr/>
                    <a:lstStyle/>
                    <a:p>
                      <a:pPr marL="0" marR="0" lvl="0" indent="0" algn="ctr" rtl="0">
                        <a:spcBef>
                          <a:spcPts val="0"/>
                        </a:spcBef>
                        <a:spcAft>
                          <a:spcPts val="0"/>
                        </a:spcAft>
                        <a:buNone/>
                      </a:pPr>
                      <a:r>
                        <a:rPr lang="en-US" sz="1400"/>
                        <a:t>LOE</a:t>
                      </a:r>
                      <a:endParaRPr/>
                    </a:p>
                  </a:txBody>
                  <a:tcPr marL="0" marR="0" marT="18300" marB="183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33331"/>
                    </a:solidFill>
                  </a:tcPr>
                </a:tc>
                <a:tc>
                  <a:txBody>
                    <a:bodyPr/>
                    <a:lstStyle/>
                    <a:p>
                      <a:pPr marL="0" marR="0" lvl="0" indent="0" algn="ctr" rtl="0">
                        <a:spcBef>
                          <a:spcPts val="0"/>
                        </a:spcBef>
                        <a:spcAft>
                          <a:spcPts val="0"/>
                        </a:spcAft>
                        <a:buNone/>
                      </a:pPr>
                      <a:r>
                        <a:rPr lang="en-US" sz="1400"/>
                        <a:t>RECOMMENDATIONS</a:t>
                      </a:r>
                      <a:endParaRPr/>
                    </a:p>
                  </a:txBody>
                  <a:tcPr marL="0" marR="0" marT="18300" marB="18300" anchor="ctr">
                    <a:lnL w="9525" cap="flat" cmpd="sng">
                      <a:solidFill>
                        <a:srgbClr val="FFFFF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33331"/>
                    </a:solidFill>
                  </a:tcPr>
                </a:tc>
                <a:extLst>
                  <a:ext uri="{0D108BD9-81ED-4DB2-BD59-A6C34878D82A}">
                    <a16:rowId xmlns:a16="http://schemas.microsoft.com/office/drawing/2014/main" val="10000"/>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1B2650"/>
                    </a:solidFill>
                  </a:tcPr>
                </a:tc>
                <a:tc>
                  <a:txBody>
                    <a:bodyPr/>
                    <a:lstStyle/>
                    <a:p>
                      <a:pPr marL="0" marR="0" lvl="0" indent="0" algn="l" rtl="0">
                        <a:spcBef>
                          <a:spcPts val="0"/>
                        </a:spcBef>
                        <a:spcAft>
                          <a:spcPts val="0"/>
                        </a:spcAft>
                        <a:buNone/>
                      </a:pPr>
                      <a:r>
                        <a:rPr lang="en-US" sz="1040" dirty="0"/>
                        <a:t>Tranexamic acid or epsilon aminocaproic acid is recommended during on-pump cardiac surgical procedures.</a:t>
                      </a:r>
                      <a:endParaRPr sz="1040" dirty="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1"/>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t>Perioperative glycemic control is recommended.</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2"/>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n-US" sz="1200">
                          <a:solidFill>
                            <a:schemeClr val="lt1"/>
                          </a:solidFill>
                        </a:rPr>
                        <a:t>B-R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t>A care bundle of evidenced based best practices is recommended to reduce surgical site infections.</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3"/>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Goal directed fluid therapy is recommended to reduce postoperative complications.</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4"/>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A multimodal, opioid-sparing, pain management plan is recommended postoperatively. </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5"/>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Persistent hypothermia after CPB should be avoided in the early postoperative period.</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6"/>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Maintenance of chest tube potency is recommended to prevent retained blood.</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7"/>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Postoperative systematic delirium screening is recommended at least once per nursing shift.</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8"/>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Smoking and hazardous alcohol consumption should be stopped 4 weeks before elective surgery.</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9"/>
                  </a:ext>
                </a:extLst>
              </a:tr>
              <a:tr h="245600">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solidFill>
                            <a:schemeClr val="lt1"/>
                          </a:solidFill>
                        </a:rPr>
                        <a:t>B-R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Early detection of kidney stress and interventions to avoid acute kidney injury are recommended following surgery.</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0"/>
                  </a:ext>
                </a:extLst>
              </a:tr>
              <a:tr h="355475">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solidFill>
                            <a:schemeClr val="lt1"/>
                          </a:solidFill>
                        </a:rPr>
                        <a:t>B-R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Rigid sternal fixation can be useful to improve/accelerate sternal healing and reduce mediastinal wound complications.</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1"/>
                  </a:ext>
                </a:extLst>
              </a:tr>
              <a:tr h="346375">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Rehabilitation is recommended for patients undergoing elective surgery with multiple comorbidities or </a:t>
                      </a:r>
                      <a:endParaRPr/>
                    </a:p>
                    <a:p>
                      <a:pPr marL="0" marR="0" lvl="0" indent="0" algn="l" rtl="0">
                        <a:spcBef>
                          <a:spcPts val="0"/>
                        </a:spcBef>
                        <a:spcAft>
                          <a:spcPts val="0"/>
                        </a:spcAft>
                        <a:buNone/>
                      </a:pPr>
                      <a:r>
                        <a:rPr lang="en-US" sz="1040">
                          <a:solidFill>
                            <a:schemeClr val="dk1"/>
                          </a:solidFill>
                          <a:latin typeface="Calibri"/>
                          <a:ea typeface="Calibri"/>
                          <a:cs typeface="Calibri"/>
                          <a:sym typeface="Calibri"/>
                        </a:rPr>
                        <a:t>significant deconditioning.</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2"/>
                  </a:ext>
                </a:extLst>
              </a:tr>
              <a:tr h="245600">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An insulin infusion is recommended to treat hyperglycemia in all patients postoperatively. </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3"/>
                  </a:ext>
                </a:extLst>
              </a:tr>
              <a:tr h="245600">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Strategies to ensure extubation within 6 hours of surgery are recommended.</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4"/>
                  </a:ext>
                </a:extLst>
              </a:tr>
              <a:tr h="363150">
                <a:tc>
                  <a:txBody>
                    <a:bodyPr/>
                    <a:lstStyle/>
                    <a:p>
                      <a:pPr marL="0" marR="0" lvl="0" indent="0" algn="ctr" rtl="0">
                        <a:lnSpc>
                          <a:spcPct val="100000"/>
                        </a:lnSpc>
                        <a:spcBef>
                          <a:spcPts val="0"/>
                        </a:spcBef>
                        <a:spcAft>
                          <a:spcPts val="0"/>
                        </a:spcAft>
                        <a:buClr>
                          <a:schemeClr val="dk1"/>
                        </a:buClr>
                        <a:buSzPts val="1200"/>
                        <a:buFont typeface="Calibri"/>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Patient engagement tools, including online/application-based systems to promote education, compliance, </a:t>
                      </a:r>
                      <a:endParaRPr/>
                    </a:p>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and patient reported outcomes are recommended. </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5"/>
                  </a:ext>
                </a:extLst>
              </a:tr>
              <a:tr h="245600">
                <a:tc>
                  <a:txBody>
                    <a:bodyPr/>
                    <a:lstStyle/>
                    <a:p>
                      <a:pPr marL="0" marR="0" lvl="0" indent="0" algn="ctr" rtl="0">
                        <a:lnSpc>
                          <a:spcPct val="100000"/>
                        </a:lnSpc>
                        <a:spcBef>
                          <a:spcPts val="0"/>
                        </a:spcBef>
                        <a:spcAft>
                          <a:spcPts val="0"/>
                        </a:spcAft>
                        <a:buClr>
                          <a:schemeClr val="dk1"/>
                        </a:buClr>
                        <a:buSzPts val="1200"/>
                        <a:buFont typeface="Calibri"/>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dirty="0">
                          <a:solidFill>
                            <a:schemeClr val="dk1"/>
                          </a:solidFill>
                          <a:latin typeface="Calibri"/>
                          <a:ea typeface="Calibri"/>
                          <a:cs typeface="Calibri"/>
                          <a:sym typeface="Calibri"/>
                        </a:rPr>
                        <a:t>Chemical thromboprophylaxis is recommended following surgery.</a:t>
                      </a:r>
                      <a:endParaRPr dirty="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6"/>
                  </a:ext>
                </a:extLst>
              </a:tr>
              <a:tr h="239300">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Preoperative measurement of hemoglobin A1c is recommended to assist with risk stratification.</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7"/>
                  </a:ext>
                </a:extLst>
              </a:tr>
              <a:tr h="242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dirty="0">
                          <a:solidFill>
                            <a:schemeClr val="dk1"/>
                          </a:solidFill>
                          <a:latin typeface="Calibri"/>
                          <a:ea typeface="Calibri"/>
                          <a:cs typeface="Calibri"/>
                          <a:sym typeface="Calibri"/>
                        </a:rPr>
                        <a:t>Preoperative correction of nutritional deficiency is recommended when feasible.</a:t>
                      </a:r>
                      <a:endParaRPr dirty="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8"/>
                  </a:ext>
                </a:extLst>
              </a:tr>
              <a:tr h="254000">
                <a:tc>
                  <a:txBody>
                    <a:bodyPr/>
                    <a:lstStyle/>
                    <a:p>
                      <a:pPr marL="0" marR="0" lvl="0" indent="0" algn="ctr" rtl="0">
                        <a:lnSpc>
                          <a:spcPct val="100000"/>
                        </a:lnSpc>
                        <a:spcBef>
                          <a:spcPts val="0"/>
                        </a:spcBef>
                        <a:spcAft>
                          <a:spcPts val="0"/>
                        </a:spcAft>
                        <a:buClr>
                          <a:schemeClr val="dk1"/>
                        </a:buClr>
                        <a:buSzPts val="1200"/>
                        <a:buFont typeface="Calibri"/>
                        <a:buNone/>
                      </a:pPr>
                      <a:r>
                        <a:rPr lang="en-US" sz="1200"/>
                        <a:t>IIb</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89A1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Clear liquids may be continued up until 2-4 hours before general anesthesia.</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9"/>
                  </a:ext>
                </a:extLst>
              </a:tr>
              <a:tr h="242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a:t>IIb</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89A1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dirty="0">
                          <a:solidFill>
                            <a:schemeClr val="dk1"/>
                          </a:solidFill>
                          <a:latin typeface="Calibri"/>
                          <a:ea typeface="Calibri"/>
                          <a:cs typeface="Calibri"/>
                          <a:sym typeface="Calibri"/>
                        </a:rPr>
                        <a:t>Preoperative carbohydrate loading may be considered before surgery.</a:t>
                      </a:r>
                      <a:endParaRPr dirty="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20"/>
                  </a:ext>
                </a:extLst>
              </a:tr>
            </a:tbl>
          </a:graphicData>
        </a:graphic>
      </p:graphicFrame>
      <p:sp>
        <p:nvSpPr>
          <p:cNvPr id="18" name="Google Shape;236;p12">
            <a:extLst>
              <a:ext uri="{FF2B5EF4-FFF2-40B4-BE49-F238E27FC236}">
                <a16:creationId xmlns:a16="http://schemas.microsoft.com/office/drawing/2014/main" id="{B6536418-1C92-6445-AA69-C01CC994E44B}"/>
              </a:ext>
            </a:extLst>
          </p:cNvPr>
          <p:cNvSpPr/>
          <p:nvPr/>
        </p:nvSpPr>
        <p:spPr>
          <a:xfrm>
            <a:off x="1940082" y="1453055"/>
            <a:ext cx="8311826" cy="5419453"/>
          </a:xfrm>
          <a:prstGeom prst="rect">
            <a:avLst/>
          </a:prstGeom>
          <a:solidFill>
            <a:schemeClr val="bg1">
              <a:alpha val="39909"/>
            </a:schemeClr>
          </a:solid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1" name="Google Shape;237;p12">
            <a:extLst>
              <a:ext uri="{FF2B5EF4-FFF2-40B4-BE49-F238E27FC236}">
                <a16:creationId xmlns:a16="http://schemas.microsoft.com/office/drawing/2014/main" id="{99A345A7-EF5A-614C-B9EB-A4845663D992}"/>
              </a:ext>
            </a:extLst>
          </p:cNvPr>
          <p:cNvGraphicFramePr/>
          <p:nvPr>
            <p:extLst>
              <p:ext uri="{D42A27DB-BD31-4B8C-83A1-F6EECF244321}">
                <p14:modId xmlns:p14="http://schemas.microsoft.com/office/powerpoint/2010/main" val="1190692723"/>
              </p:ext>
            </p:extLst>
          </p:nvPr>
        </p:nvGraphicFramePr>
        <p:xfrm>
          <a:off x="1957019" y="3408439"/>
          <a:ext cx="8277125" cy="896700"/>
        </p:xfrm>
        <a:graphic>
          <a:graphicData uri="http://schemas.openxmlformats.org/drawingml/2006/table">
            <a:tbl>
              <a:tblPr bandRow="1">
                <a:noFill/>
              </a:tblPr>
              <a:tblGrid>
                <a:gridCol w="636550">
                  <a:extLst>
                    <a:ext uri="{9D8B030D-6E8A-4147-A177-3AD203B41FA5}">
                      <a16:colId xmlns:a16="http://schemas.microsoft.com/office/drawing/2014/main" val="20000"/>
                    </a:ext>
                  </a:extLst>
                </a:gridCol>
                <a:gridCol w="740350">
                  <a:extLst>
                    <a:ext uri="{9D8B030D-6E8A-4147-A177-3AD203B41FA5}">
                      <a16:colId xmlns:a16="http://schemas.microsoft.com/office/drawing/2014/main" val="20001"/>
                    </a:ext>
                  </a:extLst>
                </a:gridCol>
                <a:gridCol w="6900225">
                  <a:extLst>
                    <a:ext uri="{9D8B030D-6E8A-4147-A177-3AD203B41FA5}">
                      <a16:colId xmlns:a16="http://schemas.microsoft.com/office/drawing/2014/main" val="20002"/>
                    </a:ext>
                  </a:extLst>
                </a:gridCol>
              </a:tblGrid>
              <a:tr h="896700">
                <a:tc>
                  <a:txBody>
                    <a:bodyPr/>
                    <a:lstStyle/>
                    <a:p>
                      <a:pPr marL="0" marR="0" lvl="0" indent="0" algn="ctr" rtl="0">
                        <a:spcBef>
                          <a:spcPts val="0"/>
                        </a:spcBef>
                        <a:spcAft>
                          <a:spcPts val="0"/>
                        </a:spcAft>
                        <a:buNone/>
                      </a:pPr>
                      <a:r>
                        <a:rPr lang="en-US" sz="2000">
                          <a:solidFill>
                            <a:srgbClr val="FFFFFF"/>
                          </a:solidFill>
                        </a:rPr>
                        <a:t>I</a:t>
                      </a:r>
                      <a:endParaRPr/>
                    </a:p>
                  </a:txBody>
                  <a:tcPr marL="91450" marR="91450" marT="45725" marB="45725" anchor="ctr">
                    <a:lnL w="28575" cap="flat" cmpd="sng">
                      <a:solidFill>
                        <a:srgbClr val="54534A"/>
                      </a:solidFill>
                      <a:prstDash val="solid"/>
                      <a:round/>
                      <a:headEnd type="none" w="sm" len="sm"/>
                      <a:tailEnd type="none" w="sm" len="sm"/>
                    </a:lnL>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2000">
                          <a:solidFill>
                            <a:srgbClr val="FFFFFF"/>
                          </a:solidFill>
                        </a:rPr>
                        <a:t>B-NR</a:t>
                      </a:r>
                      <a:endParaRPr/>
                    </a:p>
                  </a:txBody>
                  <a:tcPr marL="91450" marR="91450" marT="45725" marB="45725" anchor="ctr">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2000" b="1" dirty="0"/>
                        <a:t>Maintenance of chest tube patency is recommended to prevent retained blood.</a:t>
                      </a:r>
                      <a:endParaRPr dirty="0"/>
                    </a:p>
                  </a:txBody>
                  <a:tcPr marL="274325" marR="137150" marT="137150" marB="137150" anchor="ctr">
                    <a:lnR w="28575" cap="flat" cmpd="sng">
                      <a:solidFill>
                        <a:srgbClr val="54534A"/>
                      </a:solidFill>
                      <a:prstDash val="solid"/>
                      <a:round/>
                      <a:headEnd type="none" w="sm" len="sm"/>
                      <a:tailEnd type="none" w="sm" len="sm"/>
                    </a:lnR>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12" name="Google Shape;238;p12">
            <a:extLst>
              <a:ext uri="{FF2B5EF4-FFF2-40B4-BE49-F238E27FC236}">
                <a16:creationId xmlns:a16="http://schemas.microsoft.com/office/drawing/2014/main" id="{91A30ED9-9C63-5E4D-AFF1-7DB12074DB0C}"/>
              </a:ext>
            </a:extLst>
          </p:cNvPr>
          <p:cNvGraphicFramePr/>
          <p:nvPr>
            <p:extLst>
              <p:ext uri="{D42A27DB-BD31-4B8C-83A1-F6EECF244321}">
                <p14:modId xmlns:p14="http://schemas.microsoft.com/office/powerpoint/2010/main" val="3707325296"/>
              </p:ext>
            </p:extLst>
          </p:nvPr>
        </p:nvGraphicFramePr>
        <p:xfrm>
          <a:off x="1940087" y="4702146"/>
          <a:ext cx="8294725" cy="949175"/>
        </p:xfrm>
        <a:graphic>
          <a:graphicData uri="http://schemas.openxmlformats.org/drawingml/2006/table">
            <a:tbl>
              <a:tblPr bandRow="1">
                <a:noFill/>
              </a:tblPr>
              <a:tblGrid>
                <a:gridCol w="614625">
                  <a:extLst>
                    <a:ext uri="{9D8B030D-6E8A-4147-A177-3AD203B41FA5}">
                      <a16:colId xmlns:a16="http://schemas.microsoft.com/office/drawing/2014/main" val="20000"/>
                    </a:ext>
                  </a:extLst>
                </a:gridCol>
                <a:gridCol w="778400">
                  <a:extLst>
                    <a:ext uri="{9D8B030D-6E8A-4147-A177-3AD203B41FA5}">
                      <a16:colId xmlns:a16="http://schemas.microsoft.com/office/drawing/2014/main" val="20001"/>
                    </a:ext>
                  </a:extLst>
                </a:gridCol>
                <a:gridCol w="6901700">
                  <a:extLst>
                    <a:ext uri="{9D8B030D-6E8A-4147-A177-3AD203B41FA5}">
                      <a16:colId xmlns:a16="http://schemas.microsoft.com/office/drawing/2014/main" val="20002"/>
                    </a:ext>
                  </a:extLst>
                </a:gridCol>
              </a:tblGrid>
              <a:tr h="949175">
                <a:tc>
                  <a:txBody>
                    <a:bodyPr/>
                    <a:lstStyle/>
                    <a:p>
                      <a:pPr marL="0" marR="0" lvl="0" indent="0" algn="ctr" rtl="0">
                        <a:spcBef>
                          <a:spcPts val="0"/>
                        </a:spcBef>
                        <a:spcAft>
                          <a:spcPts val="0"/>
                        </a:spcAft>
                        <a:buNone/>
                      </a:pPr>
                      <a:r>
                        <a:rPr lang="en-US" sz="2000">
                          <a:solidFill>
                            <a:srgbClr val="FFFFFF"/>
                          </a:solidFill>
                        </a:rPr>
                        <a:t>III</a:t>
                      </a:r>
                      <a:endParaRPr/>
                    </a:p>
                  </a:txBody>
                  <a:tcPr marL="91450" marR="91450" marT="45725" marB="45725" anchor="ctr">
                    <a:lnL w="28575" cap="flat" cmpd="sng">
                      <a:solidFill>
                        <a:srgbClr val="54534A"/>
                      </a:solidFill>
                      <a:prstDash val="solid"/>
                      <a:round/>
                      <a:headEnd type="none" w="sm" len="sm"/>
                      <a:tailEnd type="none" w="sm" len="sm"/>
                    </a:lnL>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rgbClr val="E50024"/>
                    </a:solidFill>
                  </a:tcPr>
                </a:tc>
                <a:tc>
                  <a:txBody>
                    <a:bodyPr/>
                    <a:lstStyle/>
                    <a:p>
                      <a:pPr marL="0" marR="0" lvl="0" indent="0" algn="ctr" rtl="0">
                        <a:spcBef>
                          <a:spcPts val="0"/>
                        </a:spcBef>
                        <a:spcAft>
                          <a:spcPts val="0"/>
                        </a:spcAft>
                        <a:buNone/>
                      </a:pPr>
                      <a:r>
                        <a:rPr lang="en-US" sz="2000">
                          <a:solidFill>
                            <a:srgbClr val="FFFFFF"/>
                          </a:solidFill>
                        </a:rPr>
                        <a:t>A</a:t>
                      </a:r>
                      <a:endParaRPr/>
                    </a:p>
                  </a:txBody>
                  <a:tcPr marL="91450" marR="91450" marT="45725" marB="45725" anchor="ctr">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rgbClr val="1B2650"/>
                    </a:solidFill>
                  </a:tcPr>
                </a:tc>
                <a:tc>
                  <a:txBody>
                    <a:bodyPr/>
                    <a:lstStyle/>
                    <a:p>
                      <a:pPr marL="0" marR="0" lvl="0" indent="0" algn="l" rtl="0">
                        <a:spcBef>
                          <a:spcPts val="0"/>
                        </a:spcBef>
                        <a:spcAft>
                          <a:spcPts val="0"/>
                        </a:spcAft>
                        <a:buNone/>
                      </a:pPr>
                      <a:r>
                        <a:rPr lang="en-US" sz="2000" b="1"/>
                        <a:t>Stripping or breaking the sterile field of chest tubes to </a:t>
                      </a:r>
                      <a:endParaRPr/>
                    </a:p>
                    <a:p>
                      <a:pPr marL="0" marR="0" lvl="0" indent="0" algn="l" rtl="0">
                        <a:spcBef>
                          <a:spcPts val="0"/>
                        </a:spcBef>
                        <a:spcAft>
                          <a:spcPts val="0"/>
                        </a:spcAft>
                        <a:buNone/>
                      </a:pPr>
                      <a:r>
                        <a:rPr lang="en-US" sz="2000" b="1"/>
                        <a:t>remove clot is not recommended.</a:t>
                      </a:r>
                      <a:endParaRPr sz="2000" b="1"/>
                    </a:p>
                  </a:txBody>
                  <a:tcPr marL="274325" marR="0" marT="45725" marB="45725" anchor="ctr">
                    <a:lnR w="28575" cap="flat" cmpd="sng">
                      <a:solidFill>
                        <a:srgbClr val="54534A"/>
                      </a:solidFill>
                      <a:prstDash val="solid"/>
                      <a:round/>
                      <a:headEnd type="none" w="sm" len="sm"/>
                      <a:tailEnd type="none" w="sm" len="sm"/>
                    </a:lnR>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2192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dirty="0"/>
              <a:t>BRINGING PLEURAFLOW TO </a:t>
            </a:r>
            <a:br>
              <a:rPr lang="en-US" dirty="0"/>
            </a:br>
            <a:r>
              <a:rPr lang="en-US" dirty="0">
                <a:solidFill>
                  <a:schemeClr val="bg1"/>
                </a:solidFill>
              </a:rPr>
              <a:t>[HOSPITAL NAME]</a:t>
            </a:r>
            <a:endParaRPr lang="en-US" dirty="0"/>
          </a:p>
        </p:txBody>
      </p:sp>
    </p:spTree>
    <p:extLst>
      <p:ext uri="{BB962C8B-B14F-4D97-AF65-F5344CB8AC3E}">
        <p14:creationId xmlns:p14="http://schemas.microsoft.com/office/powerpoint/2010/main" val="351427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17612-2A11-0E46-A0D9-92151DD6ECC1}"/>
              </a:ext>
            </a:extLst>
          </p:cNvPr>
          <p:cNvSpPr>
            <a:spLocks noGrp="1"/>
          </p:cNvSpPr>
          <p:nvPr>
            <p:ph type="title"/>
          </p:nvPr>
        </p:nvSpPr>
        <p:spPr/>
        <p:txBody>
          <a:bodyPr/>
          <a:lstStyle/>
          <a:p>
            <a:r>
              <a:rPr lang="en-US" sz="2800" dirty="0">
                <a:solidFill>
                  <a:schemeClr val="bg1"/>
                </a:solidFill>
              </a:rPr>
              <a:t>[HOSPITAL NAME] Statistics</a:t>
            </a:r>
            <a:endParaRPr lang="en-US" dirty="0"/>
          </a:p>
        </p:txBody>
      </p:sp>
      <p:sp>
        <p:nvSpPr>
          <p:cNvPr id="36" name="TextBox 35">
            <a:extLst>
              <a:ext uri="{FF2B5EF4-FFF2-40B4-BE49-F238E27FC236}">
                <a16:creationId xmlns:a16="http://schemas.microsoft.com/office/drawing/2014/main" id="{4479DCA4-0584-2C41-BFEA-7C1FB660D14C}"/>
              </a:ext>
            </a:extLst>
          </p:cNvPr>
          <p:cNvSpPr txBox="1"/>
          <p:nvPr/>
        </p:nvSpPr>
        <p:spPr>
          <a:xfrm>
            <a:off x="1702540" y="4944797"/>
            <a:ext cx="8934080" cy="1200329"/>
          </a:xfrm>
          <a:prstGeom prst="rect">
            <a:avLst/>
          </a:prstGeom>
          <a:noFill/>
        </p:spPr>
        <p:txBody>
          <a:bodyPr wrap="square">
            <a:spAutoFit/>
          </a:bodyPr>
          <a:lstStyle/>
          <a:p>
            <a:pPr algn="ctr"/>
            <a:endParaRPr lang="en-US" dirty="0"/>
          </a:p>
          <a:p>
            <a:pPr algn="ctr"/>
            <a:r>
              <a:rPr lang="en-US" dirty="0"/>
              <a:t>Analysis based on DRG &amp; ICD10 codes for Medicare patients from </a:t>
            </a:r>
          </a:p>
          <a:p>
            <a:pPr algn="ctr"/>
            <a:r>
              <a:rPr lang="en-US" dirty="0"/>
              <a:t>[Month / Year] - [Month / Year].</a:t>
            </a:r>
          </a:p>
          <a:p>
            <a:pPr algn="ctr"/>
            <a:endParaRPr lang="en-US" dirty="0"/>
          </a:p>
        </p:txBody>
      </p:sp>
      <p:sp>
        <p:nvSpPr>
          <p:cNvPr id="15" name="Rectangle 14">
            <a:extLst>
              <a:ext uri="{FF2B5EF4-FFF2-40B4-BE49-F238E27FC236}">
                <a16:creationId xmlns:a16="http://schemas.microsoft.com/office/drawing/2014/main" id="{A6BC0922-0492-2B49-9A0F-1A0422E75FCA}"/>
              </a:ext>
            </a:extLst>
          </p:cNvPr>
          <p:cNvSpPr/>
          <p:nvPr/>
        </p:nvSpPr>
        <p:spPr>
          <a:xfrm>
            <a:off x="1733920" y="2554209"/>
            <a:ext cx="4216400" cy="2178153"/>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6" name="Rectangle 15">
            <a:extLst>
              <a:ext uri="{FF2B5EF4-FFF2-40B4-BE49-F238E27FC236}">
                <a16:creationId xmlns:a16="http://schemas.microsoft.com/office/drawing/2014/main" id="{4AF072EA-6ECD-CB4B-B326-1331F64A341C}"/>
              </a:ext>
            </a:extLst>
          </p:cNvPr>
          <p:cNvSpPr/>
          <p:nvPr/>
        </p:nvSpPr>
        <p:spPr>
          <a:xfrm>
            <a:off x="1727200" y="2561975"/>
            <a:ext cx="4216400" cy="589336"/>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60F0CE0E-F1DF-C840-8AFB-8648C726D065}"/>
              </a:ext>
            </a:extLst>
          </p:cNvPr>
          <p:cNvSpPr txBox="1"/>
          <p:nvPr/>
        </p:nvSpPr>
        <p:spPr>
          <a:xfrm>
            <a:off x="1702540" y="2660794"/>
            <a:ext cx="4216400"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Total Number of Procedures</a:t>
            </a:r>
          </a:p>
        </p:txBody>
      </p:sp>
      <p:sp>
        <p:nvSpPr>
          <p:cNvPr id="18" name="TextBox 17">
            <a:extLst>
              <a:ext uri="{FF2B5EF4-FFF2-40B4-BE49-F238E27FC236}">
                <a16:creationId xmlns:a16="http://schemas.microsoft.com/office/drawing/2014/main" id="{9E85DB1C-64F0-A243-ADF0-4BC6A39F8CA8}"/>
              </a:ext>
            </a:extLst>
          </p:cNvPr>
          <p:cNvSpPr txBox="1"/>
          <p:nvPr/>
        </p:nvSpPr>
        <p:spPr>
          <a:xfrm>
            <a:off x="1744846" y="3354197"/>
            <a:ext cx="4174094" cy="892552"/>
          </a:xfrm>
          <a:prstGeom prst="rect">
            <a:avLst/>
          </a:prstGeom>
          <a:noFill/>
        </p:spPr>
        <p:txBody>
          <a:bodyPr wrap="square" rtlCol="0">
            <a:spAutoFit/>
          </a:bodyPr>
          <a:lstStyle/>
          <a:p>
            <a:pPr algn="ctr"/>
            <a:r>
              <a:rPr lang="en-US" sz="5200" b="1" dirty="0">
                <a:solidFill>
                  <a:schemeClr val="accent3"/>
                </a:solidFill>
                <a:latin typeface="Verdana" panose="020B0604030504040204" pitchFamily="34" charset="0"/>
                <a:ea typeface="Verdana" panose="020B0604030504040204" pitchFamily="34" charset="0"/>
                <a:cs typeface="Verdana" panose="020B0604030504040204" pitchFamily="34" charset="0"/>
              </a:rPr>
              <a:t>000</a:t>
            </a:r>
          </a:p>
        </p:txBody>
      </p:sp>
      <p:sp>
        <p:nvSpPr>
          <p:cNvPr id="23" name="Rectangle 22">
            <a:extLst>
              <a:ext uri="{FF2B5EF4-FFF2-40B4-BE49-F238E27FC236}">
                <a16:creationId xmlns:a16="http://schemas.microsoft.com/office/drawing/2014/main" id="{3C9897F8-D83D-4E49-86C1-071D3DD0C9D1}"/>
              </a:ext>
            </a:extLst>
          </p:cNvPr>
          <p:cNvSpPr/>
          <p:nvPr/>
        </p:nvSpPr>
        <p:spPr>
          <a:xfrm>
            <a:off x="6420220" y="2554209"/>
            <a:ext cx="4216400" cy="2178153"/>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24" name="Rectangle 23">
            <a:extLst>
              <a:ext uri="{FF2B5EF4-FFF2-40B4-BE49-F238E27FC236}">
                <a16:creationId xmlns:a16="http://schemas.microsoft.com/office/drawing/2014/main" id="{33DFF597-3077-4B4E-9E50-C20EFD1AF801}"/>
              </a:ext>
            </a:extLst>
          </p:cNvPr>
          <p:cNvSpPr/>
          <p:nvPr/>
        </p:nvSpPr>
        <p:spPr>
          <a:xfrm>
            <a:off x="6413500" y="2561975"/>
            <a:ext cx="4216400" cy="589336"/>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a:extLst>
              <a:ext uri="{FF2B5EF4-FFF2-40B4-BE49-F238E27FC236}">
                <a16:creationId xmlns:a16="http://schemas.microsoft.com/office/drawing/2014/main" id="{4EECE928-F5D9-3D49-B9EC-9FCDA4BA3FAF}"/>
              </a:ext>
            </a:extLst>
          </p:cNvPr>
          <p:cNvSpPr txBox="1"/>
          <p:nvPr/>
        </p:nvSpPr>
        <p:spPr>
          <a:xfrm>
            <a:off x="6388840" y="2575450"/>
            <a:ext cx="4216400" cy="584775"/>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Patients with Retained Blood Interventions</a:t>
            </a:r>
          </a:p>
        </p:txBody>
      </p:sp>
      <p:sp>
        <p:nvSpPr>
          <p:cNvPr id="26" name="TextBox 25">
            <a:extLst>
              <a:ext uri="{FF2B5EF4-FFF2-40B4-BE49-F238E27FC236}">
                <a16:creationId xmlns:a16="http://schemas.microsoft.com/office/drawing/2014/main" id="{CCCBCDBD-AC1E-F649-8F07-86860A5E58FA}"/>
              </a:ext>
            </a:extLst>
          </p:cNvPr>
          <p:cNvSpPr txBox="1"/>
          <p:nvPr/>
        </p:nvSpPr>
        <p:spPr>
          <a:xfrm>
            <a:off x="6462526" y="3308699"/>
            <a:ext cx="4174094" cy="1138773"/>
          </a:xfrm>
          <a:prstGeom prst="rect">
            <a:avLst/>
          </a:prstGeom>
          <a:noFill/>
        </p:spPr>
        <p:txBody>
          <a:bodyPr wrap="square" rtlCol="0">
            <a:spAutoFit/>
          </a:bodyPr>
          <a:lstStyle/>
          <a:p>
            <a:pPr algn="ctr"/>
            <a:r>
              <a:rPr lang="en-US" sz="4400" b="1" dirty="0">
                <a:solidFill>
                  <a:schemeClr val="accent3"/>
                </a:solidFill>
                <a:latin typeface="Verdana" panose="020B0604030504040204" pitchFamily="34" charset="0"/>
                <a:ea typeface="Verdana" panose="020B0604030504040204" pitchFamily="34" charset="0"/>
                <a:cs typeface="Verdana" panose="020B0604030504040204" pitchFamily="34" charset="0"/>
              </a:rPr>
              <a:t>00%</a:t>
            </a:r>
          </a:p>
          <a:p>
            <a:pPr algn="ctr"/>
            <a:r>
              <a:rPr lang="en-US" sz="2400" b="1" dirty="0">
                <a:solidFill>
                  <a:schemeClr val="accent3"/>
                </a:solidFill>
                <a:latin typeface="Verdana" panose="020B0604030504040204" pitchFamily="34" charset="0"/>
                <a:ea typeface="Verdana" panose="020B0604030504040204" pitchFamily="34" charset="0"/>
                <a:cs typeface="Verdana" panose="020B0604030504040204" pitchFamily="34" charset="0"/>
              </a:rPr>
              <a:t>(00 Patients)</a:t>
            </a:r>
          </a:p>
        </p:txBody>
      </p:sp>
      <p:sp>
        <p:nvSpPr>
          <p:cNvPr id="22" name="TextBox 21">
            <a:extLst>
              <a:ext uri="{FF2B5EF4-FFF2-40B4-BE49-F238E27FC236}">
                <a16:creationId xmlns:a16="http://schemas.microsoft.com/office/drawing/2014/main" id="{A7124255-FE2A-4845-B370-F9B3E2CDFDF4}"/>
              </a:ext>
            </a:extLst>
          </p:cNvPr>
          <p:cNvSpPr txBox="1"/>
          <p:nvPr/>
        </p:nvSpPr>
        <p:spPr>
          <a:xfrm>
            <a:off x="526887" y="6549502"/>
            <a:ext cx="6098582" cy="107722"/>
          </a:xfrm>
          <a:prstGeom prst="rect">
            <a:avLst/>
          </a:prstGeom>
          <a:noFill/>
        </p:spPr>
        <p:txBody>
          <a:bodyPr wrap="square" lIns="0" tIns="0" rIns="0" bIns="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Data provided by </a:t>
            </a:r>
            <a:r>
              <a:rPr lang="en-US" sz="700" dirty="0" err="1">
                <a:latin typeface="Verdana" panose="020B0604030504040204" pitchFamily="34" charset="0"/>
                <a:ea typeface="Verdana" panose="020B0604030504040204" pitchFamily="34" charset="0"/>
                <a:cs typeface="Verdana" panose="020B0604030504040204" pitchFamily="34" charset="0"/>
              </a:rPr>
              <a:t>Dexur</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19" name="Footer Placeholder 3">
            <a:extLst>
              <a:ext uri="{FF2B5EF4-FFF2-40B4-BE49-F238E27FC236}">
                <a16:creationId xmlns:a16="http://schemas.microsoft.com/office/drawing/2014/main" id="{CC55C163-02E0-8546-9088-F42C77169CFB}"/>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17</a:t>
            </a:fld>
            <a:endParaRPr lang="en-US" dirty="0"/>
          </a:p>
        </p:txBody>
      </p:sp>
    </p:spTree>
    <p:extLst>
      <p:ext uri="{BB962C8B-B14F-4D97-AF65-F5344CB8AC3E}">
        <p14:creationId xmlns:p14="http://schemas.microsoft.com/office/powerpoint/2010/main" val="161126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34A5CD-D375-FC47-B193-55DFB87AE2BF}"/>
              </a:ext>
            </a:extLst>
          </p:cNvPr>
          <p:cNvSpPr/>
          <p:nvPr/>
        </p:nvSpPr>
        <p:spPr>
          <a:xfrm>
            <a:off x="851496" y="2719016"/>
            <a:ext cx="3127185" cy="173242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2" name="Rectangle 11">
            <a:extLst>
              <a:ext uri="{FF2B5EF4-FFF2-40B4-BE49-F238E27FC236}">
                <a16:creationId xmlns:a16="http://schemas.microsoft.com/office/drawing/2014/main" id="{66CA8D23-238C-0343-B0A8-1FDA69EBD7AC}"/>
              </a:ext>
            </a:extLst>
          </p:cNvPr>
          <p:cNvSpPr/>
          <p:nvPr/>
        </p:nvSpPr>
        <p:spPr>
          <a:xfrm>
            <a:off x="851495" y="2719017"/>
            <a:ext cx="3127185" cy="468738"/>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itle 3">
            <a:extLst>
              <a:ext uri="{FF2B5EF4-FFF2-40B4-BE49-F238E27FC236}">
                <a16:creationId xmlns:a16="http://schemas.microsoft.com/office/drawing/2014/main" id="{1E817612-2A11-0E46-A0D9-92151DD6ECC1}"/>
              </a:ext>
            </a:extLst>
          </p:cNvPr>
          <p:cNvSpPr>
            <a:spLocks noGrp="1"/>
          </p:cNvSpPr>
          <p:nvPr>
            <p:ph type="title"/>
          </p:nvPr>
        </p:nvSpPr>
        <p:spPr/>
        <p:txBody>
          <a:bodyPr/>
          <a:lstStyle/>
          <a:p>
            <a:r>
              <a:rPr lang="en-US" dirty="0"/>
              <a:t>The Burden of retained blood At Your Hospital</a:t>
            </a:r>
          </a:p>
        </p:txBody>
      </p:sp>
      <p:sp>
        <p:nvSpPr>
          <p:cNvPr id="2" name="TextBox 1">
            <a:extLst>
              <a:ext uri="{FF2B5EF4-FFF2-40B4-BE49-F238E27FC236}">
                <a16:creationId xmlns:a16="http://schemas.microsoft.com/office/drawing/2014/main" id="{B0A9DFE9-D668-0641-B129-5647EE9DF0C7}"/>
              </a:ext>
            </a:extLst>
          </p:cNvPr>
          <p:cNvSpPr txBox="1"/>
          <p:nvPr/>
        </p:nvSpPr>
        <p:spPr>
          <a:xfrm>
            <a:off x="851494" y="2774085"/>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Reintervention Rate</a:t>
            </a:r>
          </a:p>
        </p:txBody>
      </p:sp>
      <p:sp>
        <p:nvSpPr>
          <p:cNvPr id="13" name="TextBox 12">
            <a:extLst>
              <a:ext uri="{FF2B5EF4-FFF2-40B4-BE49-F238E27FC236}">
                <a16:creationId xmlns:a16="http://schemas.microsoft.com/office/drawing/2014/main" id="{829EA3C4-B40E-9642-A8A2-C8573B0CE0F9}"/>
              </a:ext>
            </a:extLst>
          </p:cNvPr>
          <p:cNvSpPr txBox="1"/>
          <p:nvPr/>
        </p:nvSpPr>
        <p:spPr>
          <a:xfrm>
            <a:off x="851494" y="3519004"/>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a:t>
            </a:r>
          </a:p>
        </p:txBody>
      </p:sp>
      <p:sp>
        <p:nvSpPr>
          <p:cNvPr id="14" name="Rectangle 13">
            <a:extLst>
              <a:ext uri="{FF2B5EF4-FFF2-40B4-BE49-F238E27FC236}">
                <a16:creationId xmlns:a16="http://schemas.microsoft.com/office/drawing/2014/main" id="{FDF1C056-6F88-3946-8A57-C40A172EC43E}"/>
              </a:ext>
            </a:extLst>
          </p:cNvPr>
          <p:cNvSpPr/>
          <p:nvPr/>
        </p:nvSpPr>
        <p:spPr>
          <a:xfrm>
            <a:off x="4318596" y="2719016"/>
            <a:ext cx="3127185" cy="173242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5" name="Rectangle 14">
            <a:extLst>
              <a:ext uri="{FF2B5EF4-FFF2-40B4-BE49-F238E27FC236}">
                <a16:creationId xmlns:a16="http://schemas.microsoft.com/office/drawing/2014/main" id="{B5F30EBE-4EE9-D046-8A46-83DB172A47F4}"/>
              </a:ext>
            </a:extLst>
          </p:cNvPr>
          <p:cNvSpPr/>
          <p:nvPr/>
        </p:nvSpPr>
        <p:spPr>
          <a:xfrm>
            <a:off x="4318595" y="2719016"/>
            <a:ext cx="3127185" cy="468739"/>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70D60C06-15CC-C044-BAB2-568091E3A67D}"/>
              </a:ext>
            </a:extLst>
          </p:cNvPr>
          <p:cNvSpPr txBox="1"/>
          <p:nvPr/>
        </p:nvSpPr>
        <p:spPr>
          <a:xfrm>
            <a:off x="4318594" y="2774085"/>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LOS</a:t>
            </a:r>
          </a:p>
        </p:txBody>
      </p:sp>
      <p:sp>
        <p:nvSpPr>
          <p:cNvPr id="17" name="TextBox 16">
            <a:extLst>
              <a:ext uri="{FF2B5EF4-FFF2-40B4-BE49-F238E27FC236}">
                <a16:creationId xmlns:a16="http://schemas.microsoft.com/office/drawing/2014/main" id="{9FC04AC9-19FF-1649-999B-49FA65676174}"/>
              </a:ext>
            </a:extLst>
          </p:cNvPr>
          <p:cNvSpPr txBox="1"/>
          <p:nvPr/>
        </p:nvSpPr>
        <p:spPr>
          <a:xfrm>
            <a:off x="4334283" y="3484634"/>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 days</a:t>
            </a:r>
          </a:p>
        </p:txBody>
      </p:sp>
      <p:sp>
        <p:nvSpPr>
          <p:cNvPr id="18" name="Rectangle 17">
            <a:extLst>
              <a:ext uri="{FF2B5EF4-FFF2-40B4-BE49-F238E27FC236}">
                <a16:creationId xmlns:a16="http://schemas.microsoft.com/office/drawing/2014/main" id="{C581D7CD-11EB-344C-9D45-9F70C48F9014}"/>
              </a:ext>
            </a:extLst>
          </p:cNvPr>
          <p:cNvSpPr/>
          <p:nvPr/>
        </p:nvSpPr>
        <p:spPr>
          <a:xfrm>
            <a:off x="7811096" y="2719016"/>
            <a:ext cx="3127185" cy="170469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9" name="Rectangle 18">
            <a:extLst>
              <a:ext uri="{FF2B5EF4-FFF2-40B4-BE49-F238E27FC236}">
                <a16:creationId xmlns:a16="http://schemas.microsoft.com/office/drawing/2014/main" id="{5F2662DA-4635-2C43-9716-AD7A0C38EC6E}"/>
              </a:ext>
            </a:extLst>
          </p:cNvPr>
          <p:cNvSpPr/>
          <p:nvPr/>
        </p:nvSpPr>
        <p:spPr>
          <a:xfrm>
            <a:off x="7811095" y="2719016"/>
            <a:ext cx="3127185" cy="468739"/>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a:extLst>
              <a:ext uri="{FF2B5EF4-FFF2-40B4-BE49-F238E27FC236}">
                <a16:creationId xmlns:a16="http://schemas.microsoft.com/office/drawing/2014/main" id="{9496BB59-27B8-5C49-BA27-141B7E1EA758}"/>
              </a:ext>
            </a:extLst>
          </p:cNvPr>
          <p:cNvSpPr txBox="1"/>
          <p:nvPr/>
        </p:nvSpPr>
        <p:spPr>
          <a:xfrm>
            <a:off x="7811094" y="2774085"/>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ICU LOS</a:t>
            </a:r>
          </a:p>
        </p:txBody>
      </p:sp>
      <p:sp>
        <p:nvSpPr>
          <p:cNvPr id="21" name="TextBox 20">
            <a:extLst>
              <a:ext uri="{FF2B5EF4-FFF2-40B4-BE49-F238E27FC236}">
                <a16:creationId xmlns:a16="http://schemas.microsoft.com/office/drawing/2014/main" id="{FC2B735E-0517-8642-885B-BC92CC659A03}"/>
              </a:ext>
            </a:extLst>
          </p:cNvPr>
          <p:cNvSpPr txBox="1"/>
          <p:nvPr/>
        </p:nvSpPr>
        <p:spPr>
          <a:xfrm>
            <a:off x="7811094" y="3497738"/>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 days</a:t>
            </a:r>
          </a:p>
        </p:txBody>
      </p:sp>
      <p:sp>
        <p:nvSpPr>
          <p:cNvPr id="22" name="Rectangle 21">
            <a:extLst>
              <a:ext uri="{FF2B5EF4-FFF2-40B4-BE49-F238E27FC236}">
                <a16:creationId xmlns:a16="http://schemas.microsoft.com/office/drawing/2014/main" id="{DABCF65A-F0AE-7248-934B-7F365D9C13A4}"/>
              </a:ext>
            </a:extLst>
          </p:cNvPr>
          <p:cNvSpPr/>
          <p:nvPr/>
        </p:nvSpPr>
        <p:spPr>
          <a:xfrm>
            <a:off x="851496" y="4628160"/>
            <a:ext cx="3127185" cy="173242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23" name="Rectangle 22">
            <a:extLst>
              <a:ext uri="{FF2B5EF4-FFF2-40B4-BE49-F238E27FC236}">
                <a16:creationId xmlns:a16="http://schemas.microsoft.com/office/drawing/2014/main" id="{1FBB707F-BCD4-EB45-A220-871CAAAA6C7B}"/>
              </a:ext>
            </a:extLst>
          </p:cNvPr>
          <p:cNvSpPr/>
          <p:nvPr/>
        </p:nvSpPr>
        <p:spPr>
          <a:xfrm>
            <a:off x="851495" y="4628161"/>
            <a:ext cx="3127185" cy="468738"/>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a:extLst>
              <a:ext uri="{FF2B5EF4-FFF2-40B4-BE49-F238E27FC236}">
                <a16:creationId xmlns:a16="http://schemas.microsoft.com/office/drawing/2014/main" id="{C3F7F006-8D56-7546-A8A5-2DCD6C2E8650}"/>
              </a:ext>
            </a:extLst>
          </p:cNvPr>
          <p:cNvSpPr txBox="1"/>
          <p:nvPr/>
        </p:nvSpPr>
        <p:spPr>
          <a:xfrm>
            <a:off x="851494" y="4683229"/>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Readmission Rate</a:t>
            </a:r>
          </a:p>
        </p:txBody>
      </p:sp>
      <p:sp>
        <p:nvSpPr>
          <p:cNvPr id="26" name="TextBox 25">
            <a:extLst>
              <a:ext uri="{FF2B5EF4-FFF2-40B4-BE49-F238E27FC236}">
                <a16:creationId xmlns:a16="http://schemas.microsoft.com/office/drawing/2014/main" id="{CE9DD783-4475-F840-8CB0-D5D7B21BE62E}"/>
              </a:ext>
            </a:extLst>
          </p:cNvPr>
          <p:cNvSpPr txBox="1"/>
          <p:nvPr/>
        </p:nvSpPr>
        <p:spPr>
          <a:xfrm>
            <a:off x="867183" y="5387335"/>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+0.0%</a:t>
            </a:r>
          </a:p>
        </p:txBody>
      </p:sp>
      <p:sp>
        <p:nvSpPr>
          <p:cNvPr id="27" name="Rectangle 26">
            <a:extLst>
              <a:ext uri="{FF2B5EF4-FFF2-40B4-BE49-F238E27FC236}">
                <a16:creationId xmlns:a16="http://schemas.microsoft.com/office/drawing/2014/main" id="{99305A12-EB4E-9049-B4EE-46009A8126E5}"/>
              </a:ext>
            </a:extLst>
          </p:cNvPr>
          <p:cNvSpPr/>
          <p:nvPr/>
        </p:nvSpPr>
        <p:spPr>
          <a:xfrm>
            <a:off x="4337446" y="4628160"/>
            <a:ext cx="3127185" cy="173242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28" name="Rectangle 27">
            <a:extLst>
              <a:ext uri="{FF2B5EF4-FFF2-40B4-BE49-F238E27FC236}">
                <a16:creationId xmlns:a16="http://schemas.microsoft.com/office/drawing/2014/main" id="{6F9FEA13-46A8-1F43-97D2-8AB141779258}"/>
              </a:ext>
            </a:extLst>
          </p:cNvPr>
          <p:cNvSpPr/>
          <p:nvPr/>
        </p:nvSpPr>
        <p:spPr>
          <a:xfrm>
            <a:off x="4337445" y="4628160"/>
            <a:ext cx="3127185" cy="468739"/>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4F641363-A64B-6349-B2EE-05AC7C333273}"/>
              </a:ext>
            </a:extLst>
          </p:cNvPr>
          <p:cNvSpPr txBox="1"/>
          <p:nvPr/>
        </p:nvSpPr>
        <p:spPr>
          <a:xfrm>
            <a:off x="4337444" y="4683229"/>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In-Hosp Mortality</a:t>
            </a:r>
          </a:p>
        </p:txBody>
      </p:sp>
      <p:sp>
        <p:nvSpPr>
          <p:cNvPr id="30" name="TextBox 29">
            <a:extLst>
              <a:ext uri="{FF2B5EF4-FFF2-40B4-BE49-F238E27FC236}">
                <a16:creationId xmlns:a16="http://schemas.microsoft.com/office/drawing/2014/main" id="{91009C83-9E59-3242-B22C-234E951FECD7}"/>
              </a:ext>
            </a:extLst>
          </p:cNvPr>
          <p:cNvSpPr txBox="1"/>
          <p:nvPr/>
        </p:nvSpPr>
        <p:spPr>
          <a:xfrm>
            <a:off x="4368822" y="5387334"/>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+00% </a:t>
            </a:r>
          </a:p>
        </p:txBody>
      </p:sp>
      <p:sp>
        <p:nvSpPr>
          <p:cNvPr id="31" name="Rectangle 30">
            <a:extLst>
              <a:ext uri="{FF2B5EF4-FFF2-40B4-BE49-F238E27FC236}">
                <a16:creationId xmlns:a16="http://schemas.microsoft.com/office/drawing/2014/main" id="{CBD5D421-2639-C341-B6AC-BC0F56AE12C4}"/>
              </a:ext>
            </a:extLst>
          </p:cNvPr>
          <p:cNvSpPr/>
          <p:nvPr/>
        </p:nvSpPr>
        <p:spPr>
          <a:xfrm>
            <a:off x="7836496" y="4628160"/>
            <a:ext cx="3127185" cy="173242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32" name="Rectangle 31">
            <a:extLst>
              <a:ext uri="{FF2B5EF4-FFF2-40B4-BE49-F238E27FC236}">
                <a16:creationId xmlns:a16="http://schemas.microsoft.com/office/drawing/2014/main" id="{EE205506-162A-A547-81D3-E55DA9DE473E}"/>
              </a:ext>
            </a:extLst>
          </p:cNvPr>
          <p:cNvSpPr/>
          <p:nvPr/>
        </p:nvSpPr>
        <p:spPr>
          <a:xfrm>
            <a:off x="7836495" y="4628160"/>
            <a:ext cx="3127185" cy="468739"/>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3" name="TextBox 32">
            <a:extLst>
              <a:ext uri="{FF2B5EF4-FFF2-40B4-BE49-F238E27FC236}">
                <a16:creationId xmlns:a16="http://schemas.microsoft.com/office/drawing/2014/main" id="{68F8E95A-DC3E-FD4C-A667-F4E70C35C697}"/>
              </a:ext>
            </a:extLst>
          </p:cNvPr>
          <p:cNvSpPr txBox="1"/>
          <p:nvPr/>
        </p:nvSpPr>
        <p:spPr>
          <a:xfrm>
            <a:off x="7836494" y="4683229"/>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Cost/Hospitalization</a:t>
            </a:r>
          </a:p>
        </p:txBody>
      </p:sp>
      <p:sp>
        <p:nvSpPr>
          <p:cNvPr id="34" name="TextBox 33">
            <a:extLst>
              <a:ext uri="{FF2B5EF4-FFF2-40B4-BE49-F238E27FC236}">
                <a16:creationId xmlns:a16="http://schemas.microsoft.com/office/drawing/2014/main" id="{5C654668-3216-004B-8D66-616ECE61B692}"/>
              </a:ext>
            </a:extLst>
          </p:cNvPr>
          <p:cNvSpPr txBox="1"/>
          <p:nvPr/>
        </p:nvSpPr>
        <p:spPr>
          <a:xfrm>
            <a:off x="7874594" y="5403228"/>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+$0,000</a:t>
            </a:r>
          </a:p>
        </p:txBody>
      </p:sp>
      <p:sp>
        <p:nvSpPr>
          <p:cNvPr id="35" name="TextBox 34">
            <a:extLst>
              <a:ext uri="{FF2B5EF4-FFF2-40B4-BE49-F238E27FC236}">
                <a16:creationId xmlns:a16="http://schemas.microsoft.com/office/drawing/2014/main" id="{613C32A6-61BD-EA46-89AD-CD81636776CA}"/>
              </a:ext>
            </a:extLst>
          </p:cNvPr>
          <p:cNvSpPr txBox="1"/>
          <p:nvPr/>
        </p:nvSpPr>
        <p:spPr>
          <a:xfrm>
            <a:off x="851494" y="1656694"/>
            <a:ext cx="10385697" cy="1138773"/>
          </a:xfrm>
          <a:prstGeom prst="rect">
            <a:avLst/>
          </a:prstGeom>
          <a:noFill/>
        </p:spPr>
        <p:txBody>
          <a:bodyPr wrap="square" rtlCol="0">
            <a:spAutoFit/>
          </a:bodyPr>
          <a:lstStyle/>
          <a:p>
            <a:r>
              <a:rPr lang="en-US" sz="1700" b="1" dirty="0">
                <a:latin typeface="Verdana" panose="020B0604030504040204" pitchFamily="34" charset="0"/>
                <a:ea typeface="Verdana" panose="020B0604030504040204" pitchFamily="34" charset="0"/>
                <a:cs typeface="Verdana" panose="020B0604030504040204" pitchFamily="34" charset="0"/>
              </a:rPr>
              <a:t>[Hospital Name]</a:t>
            </a:r>
          </a:p>
          <a:p>
            <a:r>
              <a:rPr lang="en-US" sz="1700" dirty="0">
                <a:latin typeface="Verdana" panose="020B0604030504040204" pitchFamily="34" charset="0"/>
                <a:ea typeface="Verdana" panose="020B0604030504040204" pitchFamily="34" charset="0"/>
                <a:cs typeface="Verdana" panose="020B0604030504040204" pitchFamily="34" charset="0"/>
              </a:rPr>
              <a:t>Key metrics comparing patients with Retained Blood Interventions (XX qty) to those without Retained Blood (XX qty) from [Month / Year] - [Month / Year].</a:t>
            </a:r>
          </a:p>
          <a:p>
            <a:endParaRPr lang="en-US" sz="1700" dirty="0">
              <a:latin typeface="Verdana" panose="020B0604030504040204" pitchFamily="34" charset="0"/>
              <a:ea typeface="Verdana" panose="020B0604030504040204" pitchFamily="34" charset="0"/>
              <a:cs typeface="Verdana" panose="020B0604030504040204" pitchFamily="34" charset="0"/>
            </a:endParaRPr>
          </a:p>
        </p:txBody>
      </p:sp>
      <p:sp>
        <p:nvSpPr>
          <p:cNvPr id="39" name="TextBox 38">
            <a:extLst>
              <a:ext uri="{FF2B5EF4-FFF2-40B4-BE49-F238E27FC236}">
                <a16:creationId xmlns:a16="http://schemas.microsoft.com/office/drawing/2014/main" id="{87F18C11-6BD4-6A46-9800-CF98FA5732A3}"/>
              </a:ext>
            </a:extLst>
          </p:cNvPr>
          <p:cNvSpPr txBox="1"/>
          <p:nvPr/>
        </p:nvSpPr>
        <p:spPr>
          <a:xfrm>
            <a:off x="526887" y="6549502"/>
            <a:ext cx="6098582" cy="107722"/>
          </a:xfrm>
          <a:prstGeom prst="rect">
            <a:avLst/>
          </a:prstGeom>
          <a:noFill/>
        </p:spPr>
        <p:txBody>
          <a:bodyPr wrap="square" lIns="0" tIns="0" rIns="0" bIns="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Data provided by </a:t>
            </a:r>
            <a:r>
              <a:rPr lang="en-US" sz="700" dirty="0" err="1">
                <a:latin typeface="Verdana" panose="020B0604030504040204" pitchFamily="34" charset="0"/>
                <a:ea typeface="Verdana" panose="020B0604030504040204" pitchFamily="34" charset="0"/>
                <a:cs typeface="Verdana" panose="020B0604030504040204" pitchFamily="34" charset="0"/>
              </a:rPr>
              <a:t>Dexur</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36" name="Footer Placeholder 3">
            <a:extLst>
              <a:ext uri="{FF2B5EF4-FFF2-40B4-BE49-F238E27FC236}">
                <a16:creationId xmlns:a16="http://schemas.microsoft.com/office/drawing/2014/main" id="{5E4CE8C2-D0C2-444E-9955-32F5FE313D79}"/>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18</a:t>
            </a:fld>
            <a:endParaRPr lang="en-US" dirty="0"/>
          </a:p>
        </p:txBody>
      </p:sp>
    </p:spTree>
    <p:extLst>
      <p:ext uri="{BB962C8B-B14F-4D97-AF65-F5344CB8AC3E}">
        <p14:creationId xmlns:p14="http://schemas.microsoft.com/office/powerpoint/2010/main" val="306808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66;p2">
            <a:extLst>
              <a:ext uri="{FF2B5EF4-FFF2-40B4-BE49-F238E27FC236}">
                <a16:creationId xmlns:a16="http://schemas.microsoft.com/office/drawing/2014/main" id="{AC48D198-D8BF-D84A-ACE4-EB1D8EC48DB6}"/>
              </a:ext>
            </a:extLst>
          </p:cNvPr>
          <p:cNvSpPr/>
          <p:nvPr/>
        </p:nvSpPr>
        <p:spPr>
          <a:xfrm>
            <a:off x="6650176" y="2781837"/>
            <a:ext cx="4849099" cy="1880315"/>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PLEURAFLOW CAN HELP REDUCE RETAINED BLOOD</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19</a:t>
            </a:fld>
            <a:endParaRPr lang="en-US"/>
          </a:p>
        </p:txBody>
      </p:sp>
      <p:sp>
        <p:nvSpPr>
          <p:cNvPr id="38" name="Rectangle 37">
            <a:extLst>
              <a:ext uri="{FF2B5EF4-FFF2-40B4-BE49-F238E27FC236}">
                <a16:creationId xmlns:a16="http://schemas.microsoft.com/office/drawing/2014/main" id="{DFC19F63-A562-334C-9E5B-890ABEBD630E}"/>
              </a:ext>
            </a:extLst>
          </p:cNvPr>
          <p:cNvSpPr/>
          <p:nvPr/>
        </p:nvSpPr>
        <p:spPr>
          <a:xfrm>
            <a:off x="3736924" y="6255549"/>
            <a:ext cx="7197774" cy="323165"/>
          </a:xfrm>
          <a:prstGeom prst="rect">
            <a:avLst/>
          </a:prstGeom>
        </p:spPr>
        <p:txBody>
          <a:bodyPr wrap="square" lIns="0" tIns="0" rIns="0" bIns="0">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*Studies include both retrospective observational assessments and prospective trials, supported by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Results could be impacted by variations in study methodologies, institutional protocols used in treating patients, and other factors.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products are not therapeutic devices. Please see full publications at </a:t>
            </a:r>
            <a:r>
              <a:rPr lang="en-US" sz="700" dirty="0" err="1">
                <a:solidFill>
                  <a:schemeClr val="tx2"/>
                </a:solidFill>
                <a:latin typeface="Verdana" panose="020B0604030504040204" pitchFamily="34" charset="0"/>
                <a:ea typeface="Verdana" panose="020B0604030504040204" pitchFamily="34" charset="0"/>
                <a:cs typeface="Verdana" panose="020B0604030504040204" pitchFamily="34" charset="0"/>
              </a:rPr>
              <a:t>www.clearflow.com</a:t>
            </a:r>
            <a:r>
              <a:rPr lang="en-US" sz="7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for additional information.</a:t>
            </a:r>
          </a:p>
        </p:txBody>
      </p:sp>
      <p:sp>
        <p:nvSpPr>
          <p:cNvPr id="12" name="TextBox 11">
            <a:extLst>
              <a:ext uri="{FF2B5EF4-FFF2-40B4-BE49-F238E27FC236}">
                <a16:creationId xmlns:a16="http://schemas.microsoft.com/office/drawing/2014/main" id="{F9E146A2-01EF-9B47-B363-67111A28067D}"/>
              </a:ext>
            </a:extLst>
          </p:cNvPr>
          <p:cNvSpPr txBox="1"/>
          <p:nvPr/>
        </p:nvSpPr>
        <p:spPr>
          <a:xfrm>
            <a:off x="609599" y="6252794"/>
            <a:ext cx="2682993" cy="323165"/>
          </a:xfrm>
          <a:prstGeom prst="rect">
            <a:avLst/>
          </a:prstGeom>
          <a:noFill/>
        </p:spPr>
        <p:txBody>
          <a:bodyPr wrap="square" lIns="0" tIns="0" rIns="0" bIns="0" rtlCol="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1 – </a:t>
            </a:r>
            <a:r>
              <a:rPr lang="en-US" sz="700" dirty="0" err="1">
                <a:latin typeface="Verdana" panose="020B0604030504040204" pitchFamily="34" charset="0"/>
                <a:ea typeface="Verdana" panose="020B0604030504040204" pitchFamily="34" charset="0"/>
                <a:cs typeface="Verdana" panose="020B0604030504040204" pitchFamily="34" charset="0"/>
              </a:rPr>
              <a:t>Sirch</a:t>
            </a:r>
            <a:r>
              <a:rPr lang="en-US" sz="700" dirty="0">
                <a:latin typeface="Verdana" panose="020B0604030504040204" pitchFamily="34" charset="0"/>
                <a:ea typeface="Verdana" panose="020B0604030504040204" pitchFamily="34" charset="0"/>
                <a:cs typeface="Verdana" panose="020B0604030504040204" pitchFamily="34" charset="0"/>
              </a:rPr>
              <a:t>, et al J Thoracic &amp; Cardiovascular Surgery</a:t>
            </a:r>
          </a:p>
          <a:p>
            <a:r>
              <a:rPr lang="en-US" sz="700" dirty="0">
                <a:latin typeface="Verdana" panose="020B0604030504040204" pitchFamily="34" charset="0"/>
                <a:ea typeface="Verdana" panose="020B0604030504040204" pitchFamily="34" charset="0"/>
                <a:cs typeface="Verdana" panose="020B0604030504040204" pitchFamily="34" charset="0"/>
              </a:rPr>
              <a:t>2 – </a:t>
            </a:r>
            <a:r>
              <a:rPr lang="en-US" sz="700" dirty="0" err="1">
                <a:latin typeface="Verdana" panose="020B0604030504040204" pitchFamily="34" charset="0"/>
                <a:ea typeface="Verdana" panose="020B0604030504040204" pitchFamily="34" charset="0"/>
                <a:cs typeface="Verdana" panose="020B0604030504040204" pitchFamily="34" charset="0"/>
              </a:rPr>
              <a:t>Baribeau</a:t>
            </a:r>
            <a:r>
              <a:rPr lang="en-US" sz="700" dirty="0">
                <a:latin typeface="Verdana" panose="020B0604030504040204" pitchFamily="34" charset="0"/>
                <a:ea typeface="Verdana" panose="020B0604030504040204" pitchFamily="34" charset="0"/>
                <a:cs typeface="Verdana" panose="020B0604030504040204" pitchFamily="34" charset="0"/>
              </a:rPr>
              <a:t>, et al J Cardiothoracic Surgery</a:t>
            </a:r>
          </a:p>
          <a:p>
            <a:r>
              <a:rPr lang="en-US" sz="700" dirty="0">
                <a:latin typeface="Verdana" panose="020B0604030504040204" pitchFamily="34" charset="0"/>
                <a:ea typeface="Verdana" panose="020B0604030504040204" pitchFamily="34" charset="0"/>
                <a:cs typeface="Verdana" panose="020B0604030504040204" pitchFamily="34" charset="0"/>
              </a:rPr>
              <a:t>3 – St. Onge, et al J Cardiothoracic Surgery</a:t>
            </a:r>
          </a:p>
        </p:txBody>
      </p:sp>
      <p:sp>
        <p:nvSpPr>
          <p:cNvPr id="14" name="Content Placeholder 2">
            <a:extLst>
              <a:ext uri="{FF2B5EF4-FFF2-40B4-BE49-F238E27FC236}">
                <a16:creationId xmlns:a16="http://schemas.microsoft.com/office/drawing/2014/main" id="{9AAE8DF0-BA53-834E-AA75-F54B2BEF2CDC}"/>
              </a:ext>
            </a:extLst>
          </p:cNvPr>
          <p:cNvSpPr>
            <a:spLocks noGrp="1"/>
          </p:cNvSpPr>
          <p:nvPr>
            <p:ph idx="1"/>
          </p:nvPr>
        </p:nvSpPr>
        <p:spPr>
          <a:xfrm>
            <a:off x="6964232" y="2960670"/>
            <a:ext cx="4090455" cy="1199912"/>
          </a:xfrm>
        </p:spPr>
        <p:txBody>
          <a:bodyPr/>
          <a:lstStyle/>
          <a:p>
            <a:pPr marL="0" indent="0">
              <a:lnSpc>
                <a:spcPct val="150000"/>
              </a:lnSpc>
              <a:buNone/>
            </a:pPr>
            <a:r>
              <a:rPr lang="en-US" sz="1800" dirty="0"/>
              <a:t>43% reduction of 00 Patients with Retained Blood interventions = </a:t>
            </a:r>
            <a:r>
              <a:rPr lang="en-US" sz="1800" b="1" dirty="0"/>
              <a:t>00 Patients </a:t>
            </a:r>
          </a:p>
          <a:p>
            <a:pPr marL="0" indent="0">
              <a:lnSpc>
                <a:spcPct val="150000"/>
              </a:lnSpc>
              <a:buNone/>
            </a:pPr>
            <a:r>
              <a:rPr lang="en-US" sz="1800" dirty="0">
                <a:latin typeface="Verdana" panose="020B0604030504040204" pitchFamily="34" charset="0"/>
                <a:ea typeface="Verdana" panose="020B0604030504040204" pitchFamily="34" charset="0"/>
                <a:cs typeface="Verdana" panose="020B0604030504040204" pitchFamily="34" charset="0"/>
              </a:rPr>
              <a:t>[Month / Year] - [Month / Year].</a:t>
            </a:r>
            <a:endParaRPr lang="en-US" sz="1800" dirty="0"/>
          </a:p>
        </p:txBody>
      </p:sp>
      <p:graphicFrame>
        <p:nvGraphicFramePr>
          <p:cNvPr id="11" name="Table 10">
            <a:extLst>
              <a:ext uri="{FF2B5EF4-FFF2-40B4-BE49-F238E27FC236}">
                <a16:creationId xmlns:a16="http://schemas.microsoft.com/office/drawing/2014/main" id="{32F70EB6-75FC-6147-B9DB-C3AE6EEE5231}"/>
              </a:ext>
            </a:extLst>
          </p:cNvPr>
          <p:cNvGraphicFramePr>
            <a:graphicFrameLocks noGrp="1"/>
          </p:cNvGraphicFramePr>
          <p:nvPr>
            <p:extLst>
              <p:ext uri="{D42A27DB-BD31-4B8C-83A1-F6EECF244321}">
                <p14:modId xmlns:p14="http://schemas.microsoft.com/office/powerpoint/2010/main" val="3889341711"/>
              </p:ext>
            </p:extLst>
          </p:nvPr>
        </p:nvGraphicFramePr>
        <p:xfrm>
          <a:off x="692725" y="2215166"/>
          <a:ext cx="5051253" cy="2902435"/>
        </p:xfrm>
        <a:graphic>
          <a:graphicData uri="http://schemas.openxmlformats.org/drawingml/2006/table">
            <a:tbl>
              <a:tblPr firstRow="1" bandRow="1">
                <a:tableStyleId>{69012ECD-51FC-41F1-AA8D-1B2483CD663E}</a:tableStyleId>
              </a:tblPr>
              <a:tblGrid>
                <a:gridCol w="1960323">
                  <a:extLst>
                    <a:ext uri="{9D8B030D-6E8A-4147-A177-3AD203B41FA5}">
                      <a16:colId xmlns:a16="http://schemas.microsoft.com/office/drawing/2014/main" val="2440956570"/>
                    </a:ext>
                  </a:extLst>
                </a:gridCol>
                <a:gridCol w="1571222">
                  <a:extLst>
                    <a:ext uri="{9D8B030D-6E8A-4147-A177-3AD203B41FA5}">
                      <a16:colId xmlns:a16="http://schemas.microsoft.com/office/drawing/2014/main" val="1937784320"/>
                    </a:ext>
                  </a:extLst>
                </a:gridCol>
                <a:gridCol w="1519708">
                  <a:extLst>
                    <a:ext uri="{9D8B030D-6E8A-4147-A177-3AD203B41FA5}">
                      <a16:colId xmlns:a16="http://schemas.microsoft.com/office/drawing/2014/main" val="3391637071"/>
                    </a:ext>
                  </a:extLst>
                </a:gridCol>
              </a:tblGrid>
              <a:tr h="515155">
                <a:tc gridSpan="3">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kern="1200" dirty="0">
                          <a:effectLst/>
                          <a:latin typeface="Verdana" panose="020B0604030504040204" pitchFamily="34" charset="0"/>
                          <a:ea typeface="Verdana" panose="020B0604030504040204" pitchFamily="34" charset="0"/>
                          <a:cs typeface="Verdana" panose="020B0604030504040204" pitchFamily="34" charset="0"/>
                        </a:rPr>
                        <a:t>Retained Blood</a:t>
                      </a:r>
                      <a:endParaRPr lang="en-US"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931391">
                <a:tc>
                  <a:txBody>
                    <a:bodyPr/>
                    <a:lstStyle/>
                    <a:p>
                      <a:r>
                        <a:rPr lang="en-US" sz="1600" dirty="0" err="1">
                          <a:latin typeface="Verdana" panose="020B0604030504040204" pitchFamily="34" charset="0"/>
                          <a:ea typeface="Verdana" panose="020B0604030504040204" pitchFamily="34" charset="0"/>
                          <a:cs typeface="Verdana" panose="020B0604030504040204" pitchFamily="34" charset="0"/>
                        </a:rPr>
                        <a:t>Sirch</a:t>
                      </a:r>
                      <a:r>
                        <a:rPr lang="en-US" sz="1600" dirty="0">
                          <a:latin typeface="Verdana" panose="020B0604030504040204" pitchFamily="34" charset="0"/>
                          <a:ea typeface="Verdana" panose="020B0604030504040204" pitchFamily="34" charset="0"/>
                          <a:cs typeface="Verdana" panose="020B0604030504040204" pitchFamily="34" charset="0"/>
                        </a:rPr>
                        <a:t>, et al:</a:t>
                      </a:r>
                    </a:p>
                  </a:txBody>
                  <a:tcPr anchor="ctr"/>
                </a:tc>
                <a:tc>
                  <a:txBody>
                    <a:bodyPr/>
                    <a:lstStyle/>
                    <a:p>
                      <a:r>
                        <a:rPr lang="en-US" sz="1600" b="1" dirty="0">
                          <a:highlight>
                            <a:srgbClr val="FFFF00"/>
                          </a:highlight>
                          <a:latin typeface="Verdana" panose="020B0604030504040204" pitchFamily="34" charset="0"/>
                          <a:ea typeface="Verdana" panose="020B0604030504040204" pitchFamily="34" charset="0"/>
                          <a:cs typeface="Verdana" panose="020B0604030504040204" pitchFamily="34" charset="0"/>
                        </a:rPr>
                        <a:t>43% Reduction</a:t>
                      </a:r>
                      <a:endParaRPr lang="en-US" sz="1600" b="1" baseline="30000" dirty="0">
                        <a:highlight>
                          <a:srgbClr val="FFFF00"/>
                        </a:highligh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JTCVS</a:t>
                      </a:r>
                      <a:r>
                        <a:rPr lang="en-US" sz="1600" baseline="30000" dirty="0">
                          <a:latin typeface="Verdana" panose="020B0604030504040204" pitchFamily="34" charset="0"/>
                          <a:ea typeface="Verdana" panose="020B0604030504040204" pitchFamily="34" charset="0"/>
                          <a:cs typeface="Verdana" panose="020B0604030504040204" pitchFamily="34" charset="0"/>
                        </a:rPr>
                        <a:t>1</a:t>
                      </a:r>
                    </a:p>
                  </a:txBody>
                  <a:tcPr anchor="ctr"/>
                </a:tc>
                <a:extLst>
                  <a:ext uri="{0D108BD9-81ED-4DB2-BD59-A6C34878D82A}">
                    <a16:rowId xmlns:a16="http://schemas.microsoft.com/office/drawing/2014/main" val="2733823227"/>
                  </a:ext>
                </a:extLst>
              </a:tr>
              <a:tr h="744873">
                <a:tc>
                  <a:txBody>
                    <a:bodyPr/>
                    <a:lstStyle/>
                    <a:p>
                      <a:r>
                        <a:rPr lang="en-US" sz="160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42% Reduction</a:t>
                      </a:r>
                      <a:endParaRPr lang="en-US" sz="16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JCTS</a:t>
                      </a:r>
                      <a:r>
                        <a:rPr lang="en-US" sz="1600" baseline="30000" dirty="0">
                          <a:latin typeface="Verdana" panose="020B0604030504040204" pitchFamily="34" charset="0"/>
                          <a:ea typeface="Verdana" panose="020B0604030504040204" pitchFamily="34" charset="0"/>
                          <a:cs typeface="Verdana" panose="020B0604030504040204" pitchFamily="34" charset="0"/>
                        </a:rPr>
                        <a:t>3</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903980421"/>
                  </a:ext>
                </a:extLst>
              </a:tr>
              <a:tr h="71101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Baribeau, et al:</a:t>
                      </a:r>
                      <a:endParaRPr lang="en-US" sz="1600" b="0" i="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58% Reduction</a:t>
                      </a:r>
                      <a:endParaRPr lang="en-US" sz="16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JCTS</a:t>
                      </a:r>
                      <a:r>
                        <a:rPr lang="en-US" sz="1600" baseline="30000" dirty="0">
                          <a:latin typeface="Verdana" panose="020B0604030504040204" pitchFamily="34" charset="0"/>
                          <a:ea typeface="Verdana" panose="020B0604030504040204" pitchFamily="34" charset="0"/>
                          <a:cs typeface="Verdana" panose="020B0604030504040204" pitchFamily="34" charset="0"/>
                        </a:rPr>
                        <a:t>2</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459278946"/>
                  </a:ext>
                </a:extLst>
              </a:tr>
            </a:tbl>
          </a:graphicData>
        </a:graphic>
      </p:graphicFrame>
      <p:sp>
        <p:nvSpPr>
          <p:cNvPr id="19" name="TextBox 18">
            <a:extLst>
              <a:ext uri="{FF2B5EF4-FFF2-40B4-BE49-F238E27FC236}">
                <a16:creationId xmlns:a16="http://schemas.microsoft.com/office/drawing/2014/main" id="{D762F482-FBE6-5A4E-9B75-5E840E81FCFD}"/>
              </a:ext>
            </a:extLst>
          </p:cNvPr>
          <p:cNvSpPr txBox="1"/>
          <p:nvPr/>
        </p:nvSpPr>
        <p:spPr>
          <a:xfrm>
            <a:off x="6650176" y="2294271"/>
            <a:ext cx="3221183" cy="369332"/>
          </a:xfrm>
          <a:prstGeom prst="rect">
            <a:avLst/>
          </a:prstGeom>
          <a:noFill/>
        </p:spPr>
        <p:txBody>
          <a:bodyPr wrap="square">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[Hospital Name]</a:t>
            </a:r>
          </a:p>
        </p:txBody>
      </p:sp>
      <p:sp>
        <p:nvSpPr>
          <p:cNvPr id="5" name="Right Arrow 4">
            <a:extLst>
              <a:ext uri="{FF2B5EF4-FFF2-40B4-BE49-F238E27FC236}">
                <a16:creationId xmlns:a16="http://schemas.microsoft.com/office/drawing/2014/main" id="{F012D7D2-79F8-CF43-92D2-6408E7649064}"/>
              </a:ext>
            </a:extLst>
          </p:cNvPr>
          <p:cNvSpPr/>
          <p:nvPr/>
        </p:nvSpPr>
        <p:spPr>
          <a:xfrm>
            <a:off x="5890025" y="3348883"/>
            <a:ext cx="614104" cy="635000"/>
          </a:xfrm>
          <a:prstGeom prst="rightArrow">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06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a:xfrm>
            <a:off x="609599" y="114222"/>
            <a:ext cx="11360727" cy="1143000"/>
          </a:xfrm>
        </p:spPr>
        <p:txBody>
          <a:bodyPr/>
          <a:lstStyle/>
          <a:p>
            <a:r>
              <a:rPr lang="en-US" sz="3200" dirty="0">
                <a:solidFill>
                  <a:schemeClr val="bg1"/>
                </a:solidFill>
              </a:rPr>
              <a:t>[hospital name]</a:t>
            </a:r>
            <a:endParaRPr lang="en-US" cap="none" dirty="0">
              <a:solidFill>
                <a:schemeClr val="bg1"/>
              </a:solidFill>
            </a:endParaRPr>
          </a:p>
        </p:txBody>
      </p:sp>
      <p:sp>
        <p:nvSpPr>
          <p:cNvPr id="3" name="Content Placeholder 2">
            <a:extLst>
              <a:ext uri="{FF2B5EF4-FFF2-40B4-BE49-F238E27FC236}">
                <a16:creationId xmlns:a16="http://schemas.microsoft.com/office/drawing/2014/main" id="{D09AB53D-5E4F-4B45-A56E-2042AD86D534}"/>
              </a:ext>
            </a:extLst>
          </p:cNvPr>
          <p:cNvSpPr>
            <a:spLocks noGrp="1"/>
          </p:cNvSpPr>
          <p:nvPr>
            <p:ph idx="1"/>
          </p:nvPr>
        </p:nvSpPr>
        <p:spPr>
          <a:xfrm>
            <a:off x="678874" y="1810039"/>
            <a:ext cx="8063344" cy="574963"/>
          </a:xfrm>
        </p:spPr>
        <p:txBody>
          <a:bodyPr/>
          <a:lstStyle/>
          <a:p>
            <a:pPr marL="0" indent="0">
              <a:buNone/>
            </a:pPr>
            <a:r>
              <a:rPr lang="en-US" b="1" dirty="0">
                <a:solidFill>
                  <a:schemeClr val="accent2"/>
                </a:solidFill>
              </a:rPr>
              <a:t>Presentation Outline</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a:t>
            </a:fld>
            <a:endParaRPr lang="en-US" dirty="0"/>
          </a:p>
        </p:txBody>
      </p:sp>
      <p:sp>
        <p:nvSpPr>
          <p:cNvPr id="6" name="Content Placeholder 2">
            <a:extLst>
              <a:ext uri="{FF2B5EF4-FFF2-40B4-BE49-F238E27FC236}">
                <a16:creationId xmlns:a16="http://schemas.microsoft.com/office/drawing/2014/main" id="{7B5F9725-C37D-6944-87D0-155A90605B02}"/>
              </a:ext>
            </a:extLst>
          </p:cNvPr>
          <p:cNvSpPr txBox="1">
            <a:spLocks/>
          </p:cNvSpPr>
          <p:nvPr/>
        </p:nvSpPr>
        <p:spPr>
          <a:xfrm>
            <a:off x="782781" y="2647681"/>
            <a:ext cx="10468988" cy="2900506"/>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35000" indent="-635000">
              <a:lnSpc>
                <a:spcPct val="150000"/>
              </a:lnSpc>
              <a:buFont typeface="+mj-lt"/>
              <a:buAutoNum type="arabicPeriod"/>
            </a:pPr>
            <a:r>
              <a:rPr lang="en-US" sz="2200" dirty="0">
                <a:solidFill>
                  <a:schemeClr val="accent2"/>
                </a:solidFill>
              </a:rPr>
              <a:t>The science and evidence of Retained Blood</a:t>
            </a:r>
          </a:p>
          <a:p>
            <a:pPr marL="635000" indent="-635000">
              <a:lnSpc>
                <a:spcPct val="150000"/>
              </a:lnSpc>
              <a:buFont typeface="+mj-lt"/>
              <a:buAutoNum type="arabicPeriod"/>
            </a:pPr>
            <a:r>
              <a:rPr lang="en-US" sz="2200" dirty="0">
                <a:solidFill>
                  <a:schemeClr val="accent2"/>
                </a:solidFill>
              </a:rPr>
              <a:t>PleuraFlow designed to reduce Retained Blood </a:t>
            </a:r>
          </a:p>
          <a:p>
            <a:pPr marL="635000" indent="-635000">
              <a:lnSpc>
                <a:spcPct val="150000"/>
              </a:lnSpc>
              <a:buFont typeface="+mj-lt"/>
              <a:buAutoNum type="arabicPeriod"/>
            </a:pPr>
            <a:r>
              <a:rPr lang="en-US" sz="2200" dirty="0">
                <a:solidFill>
                  <a:schemeClr val="accent2"/>
                </a:solidFill>
              </a:rPr>
              <a:t>Analysis of the burden of Retained Blood on [Hospital Name]</a:t>
            </a:r>
          </a:p>
          <a:p>
            <a:pPr marL="635000" indent="-635000">
              <a:lnSpc>
                <a:spcPct val="150000"/>
              </a:lnSpc>
              <a:buFont typeface="+mj-lt"/>
              <a:buAutoNum type="arabicPeriod"/>
            </a:pPr>
            <a:r>
              <a:rPr lang="en-US" sz="2200" dirty="0">
                <a:solidFill>
                  <a:schemeClr val="accent2"/>
                </a:solidFill>
              </a:rPr>
              <a:t>Proposal and cost benefit for [Hospital Name]</a:t>
            </a:r>
          </a:p>
          <a:p>
            <a:pPr marL="0" indent="0">
              <a:lnSpc>
                <a:spcPct val="150000"/>
              </a:lnSpc>
              <a:buNone/>
            </a:pPr>
            <a:endParaRPr lang="en-US" sz="2200" dirty="0">
              <a:solidFill>
                <a:schemeClr val="accent2"/>
              </a:solidFill>
            </a:endParaRPr>
          </a:p>
        </p:txBody>
      </p:sp>
      <p:cxnSp>
        <p:nvCxnSpPr>
          <p:cNvPr id="7" name="Straight Connector 6">
            <a:extLst>
              <a:ext uri="{FF2B5EF4-FFF2-40B4-BE49-F238E27FC236}">
                <a16:creationId xmlns:a16="http://schemas.microsoft.com/office/drawing/2014/main" id="{1ABE1626-BBB7-F74D-BA4A-BBF2811E5913}"/>
              </a:ext>
            </a:extLst>
          </p:cNvPr>
          <p:cNvCxnSpPr/>
          <p:nvPr/>
        </p:nvCxnSpPr>
        <p:spPr>
          <a:xfrm>
            <a:off x="782781" y="2425700"/>
            <a:ext cx="10583719"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689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A5AF-21EA-5340-85C4-DB152ADCA1DB}"/>
              </a:ext>
            </a:extLst>
          </p:cNvPr>
          <p:cNvSpPr>
            <a:spLocks noGrp="1"/>
          </p:cNvSpPr>
          <p:nvPr>
            <p:ph type="title"/>
          </p:nvPr>
        </p:nvSpPr>
        <p:spPr/>
        <p:txBody>
          <a:bodyPr/>
          <a:lstStyle/>
          <a:p>
            <a:r>
              <a:rPr lang="en-US" dirty="0"/>
              <a:t>Pleuraflow’s FINANCIAL BENEFIT</a:t>
            </a:r>
          </a:p>
        </p:txBody>
      </p:sp>
      <p:sp>
        <p:nvSpPr>
          <p:cNvPr id="4" name="Footer Placeholder 3">
            <a:extLst>
              <a:ext uri="{FF2B5EF4-FFF2-40B4-BE49-F238E27FC236}">
                <a16:creationId xmlns:a16="http://schemas.microsoft.com/office/drawing/2014/main" id="{1BDD1FC2-FD6D-2440-BF07-855F19EDE446}"/>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20</a:t>
            </a:fld>
            <a:endParaRPr lang="en-US"/>
          </a:p>
        </p:txBody>
      </p:sp>
      <p:sp>
        <p:nvSpPr>
          <p:cNvPr id="8" name="TextBox 7">
            <a:extLst>
              <a:ext uri="{FF2B5EF4-FFF2-40B4-BE49-F238E27FC236}">
                <a16:creationId xmlns:a16="http://schemas.microsoft.com/office/drawing/2014/main" id="{1D6DBB97-E3B9-754D-9A27-60C46AA62900}"/>
              </a:ext>
            </a:extLst>
          </p:cNvPr>
          <p:cNvSpPr txBox="1"/>
          <p:nvPr/>
        </p:nvSpPr>
        <p:spPr>
          <a:xfrm>
            <a:off x="609600" y="1656774"/>
            <a:ext cx="10896600" cy="781176"/>
          </a:xfrm>
          <a:prstGeom prst="rect">
            <a:avLst/>
          </a:prstGeom>
          <a:noFill/>
        </p:spPr>
        <p:txBody>
          <a:bodyPr wrap="square" rtlCol="0">
            <a:spAutoFit/>
          </a:bodyPr>
          <a:lstStyle/>
          <a:p>
            <a:pPr>
              <a:lnSpc>
                <a:spcPct val="150000"/>
              </a:lnSpc>
            </a:pPr>
            <a:r>
              <a:rPr lang="en-US" sz="1600" b="1" dirty="0">
                <a:latin typeface="Verdana" panose="020B0604030504040204" pitchFamily="34" charset="0"/>
                <a:ea typeface="Verdana" panose="020B0604030504040204" pitchFamily="34" charset="0"/>
                <a:cs typeface="Verdana" panose="020B0604030504040204" pitchFamily="34" charset="0"/>
              </a:rPr>
              <a:t>[Hospital Name]</a:t>
            </a:r>
          </a:p>
          <a:p>
            <a:pPr>
              <a:lnSpc>
                <a:spcPct val="150000"/>
              </a:lnSpc>
            </a:pPr>
            <a:r>
              <a:rPr lang="en-US" sz="1600" dirty="0">
                <a:latin typeface="Verdana" panose="020B0604030504040204" pitchFamily="34" charset="0"/>
                <a:ea typeface="Verdana" panose="020B0604030504040204" pitchFamily="34" charset="0"/>
                <a:cs typeface="Verdana" panose="020B0604030504040204" pitchFamily="34" charset="0"/>
              </a:rPr>
              <a:t>Cost implications and financial savings of patients with and without Retained Blood Interventions. </a:t>
            </a:r>
          </a:p>
        </p:txBody>
      </p:sp>
      <p:graphicFrame>
        <p:nvGraphicFramePr>
          <p:cNvPr id="11" name="Table 15">
            <a:extLst>
              <a:ext uri="{FF2B5EF4-FFF2-40B4-BE49-F238E27FC236}">
                <a16:creationId xmlns:a16="http://schemas.microsoft.com/office/drawing/2014/main" id="{3D8C4290-ABA9-7444-A3EB-05100F8D4D71}"/>
              </a:ext>
            </a:extLst>
          </p:cNvPr>
          <p:cNvGraphicFramePr>
            <a:graphicFrameLocks noGrp="1"/>
          </p:cNvGraphicFramePr>
          <p:nvPr>
            <p:extLst>
              <p:ext uri="{D42A27DB-BD31-4B8C-83A1-F6EECF244321}">
                <p14:modId xmlns:p14="http://schemas.microsoft.com/office/powerpoint/2010/main" val="108620415"/>
              </p:ext>
            </p:extLst>
          </p:nvPr>
        </p:nvGraphicFramePr>
        <p:xfrm>
          <a:off x="685800" y="2779641"/>
          <a:ext cx="5016499" cy="2761791"/>
        </p:xfrm>
        <a:graphic>
          <a:graphicData uri="http://schemas.openxmlformats.org/drawingml/2006/table">
            <a:tbl>
              <a:tblPr firstRow="1" bandRow="1">
                <a:tableStyleId>{5C22544A-7EE6-4342-B048-85BDC9FD1C3A}</a:tableStyleId>
              </a:tblPr>
              <a:tblGrid>
                <a:gridCol w="3319530">
                  <a:extLst>
                    <a:ext uri="{9D8B030D-6E8A-4147-A177-3AD203B41FA5}">
                      <a16:colId xmlns:a16="http://schemas.microsoft.com/office/drawing/2014/main" val="3108488147"/>
                    </a:ext>
                  </a:extLst>
                </a:gridCol>
                <a:gridCol w="1696969">
                  <a:extLst>
                    <a:ext uri="{9D8B030D-6E8A-4147-A177-3AD203B41FA5}">
                      <a16:colId xmlns:a16="http://schemas.microsoft.com/office/drawing/2014/main" val="4231837187"/>
                    </a:ext>
                  </a:extLst>
                </a:gridCol>
              </a:tblGrid>
              <a:tr h="1041347">
                <a:tc gridSpan="2">
                  <a:txBody>
                    <a:bodyPr/>
                    <a:lstStyle/>
                    <a:p>
                      <a:r>
                        <a:rPr lang="en-US" dirty="0">
                          <a:latin typeface="Verdana" panose="020B0604030504040204" pitchFamily="34" charset="0"/>
                          <a:ea typeface="Verdana" panose="020B0604030504040204" pitchFamily="34" charset="0"/>
                          <a:cs typeface="Verdana" panose="020B0604030504040204" pitchFamily="34" charset="0"/>
                        </a:rPr>
                        <a:t>Cost of Interventions for </a:t>
                      </a:r>
                    </a:p>
                    <a:p>
                      <a:r>
                        <a:rPr lang="en-US" dirty="0">
                          <a:latin typeface="Verdana" panose="020B0604030504040204" pitchFamily="34" charset="0"/>
                          <a:ea typeface="Verdana" panose="020B0604030504040204" pitchFamily="34" charset="0"/>
                          <a:cs typeface="Verdana" panose="020B0604030504040204" pitchFamily="34" charset="0"/>
                        </a:rPr>
                        <a:t>Retained Blood Complications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8100" cmpd="sng">
                      <a:noFill/>
                    </a:lnB>
                    <a:solidFill>
                      <a:schemeClr val="accent3"/>
                    </a:solidFill>
                  </a:tcPr>
                </a:tc>
                <a:tc hMerge="1">
                  <a:txBody>
                    <a:bodyPr/>
                    <a:lstStyle/>
                    <a:p>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446371583"/>
                  </a:ext>
                </a:extLst>
              </a:tr>
              <a:tr h="7429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Incremental Cost/Patient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with Retained Blood</a:t>
                      </a:r>
                    </a:p>
                  </a:txBody>
                  <a:tcPr anchor="ctr">
                    <a:lnL w="12700" cap="flat" cmpd="sng" algn="ctr">
                      <a:solidFill>
                        <a:schemeClr val="accent3"/>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600" b="1" kern="1200" dirty="0">
                          <a:solidFill>
                            <a:schemeClr val="tx1"/>
                          </a:solidFill>
                          <a:latin typeface="Verdana" panose="020B0604030504040204" pitchFamily="34" charset="0"/>
                          <a:ea typeface="Verdana" panose="020B0604030504040204" pitchFamily="34" charset="0"/>
                          <a:cs typeface="Verdana" panose="020B0604030504040204" pitchFamily="34" charset="0"/>
                        </a:rPr>
                        <a:t>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0107354"/>
                  </a:ext>
                </a:extLst>
              </a:tr>
              <a:tr h="97752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Verdana" panose="020B0604030504040204" pitchFamily="34" charset="0"/>
                          <a:ea typeface="Verdana" panose="020B0604030504040204" pitchFamily="34" charset="0"/>
                          <a:cs typeface="Verdana" panose="020B0604030504040204" pitchFamily="34" charset="0"/>
                        </a:rPr>
                        <a:t>Total Annual Hospital Cost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for 00 Retained Blood patients </a:t>
                      </a:r>
                    </a:p>
                  </a:txBody>
                  <a:tcPr anchor="ctr">
                    <a:lnL w="12700" cap="flat" cmpd="sng" algn="ctr">
                      <a:solidFill>
                        <a:schemeClr val="accent3"/>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48167949"/>
                  </a:ext>
                </a:extLst>
              </a:tr>
            </a:tbl>
          </a:graphicData>
        </a:graphic>
      </p:graphicFrame>
      <p:graphicFrame>
        <p:nvGraphicFramePr>
          <p:cNvPr id="9" name="Table 15">
            <a:extLst>
              <a:ext uri="{FF2B5EF4-FFF2-40B4-BE49-F238E27FC236}">
                <a16:creationId xmlns:a16="http://schemas.microsoft.com/office/drawing/2014/main" id="{76E43DBE-D4AC-6945-A850-25EECE93E137}"/>
              </a:ext>
            </a:extLst>
          </p:cNvPr>
          <p:cNvGraphicFramePr>
            <a:graphicFrameLocks noGrp="1"/>
          </p:cNvGraphicFramePr>
          <p:nvPr>
            <p:extLst>
              <p:ext uri="{D42A27DB-BD31-4B8C-83A1-F6EECF244321}">
                <p14:modId xmlns:p14="http://schemas.microsoft.com/office/powerpoint/2010/main" val="993276679"/>
              </p:ext>
            </p:extLst>
          </p:nvPr>
        </p:nvGraphicFramePr>
        <p:xfrm>
          <a:off x="6370320" y="2779641"/>
          <a:ext cx="5016499" cy="1930347"/>
        </p:xfrm>
        <a:graphic>
          <a:graphicData uri="http://schemas.openxmlformats.org/drawingml/2006/table">
            <a:tbl>
              <a:tblPr firstRow="1" bandRow="1">
                <a:tableStyleId>{5C22544A-7EE6-4342-B048-85BDC9FD1C3A}</a:tableStyleId>
              </a:tblPr>
              <a:tblGrid>
                <a:gridCol w="3206963">
                  <a:extLst>
                    <a:ext uri="{9D8B030D-6E8A-4147-A177-3AD203B41FA5}">
                      <a16:colId xmlns:a16="http://schemas.microsoft.com/office/drawing/2014/main" val="3108488147"/>
                    </a:ext>
                  </a:extLst>
                </a:gridCol>
                <a:gridCol w="1809536">
                  <a:extLst>
                    <a:ext uri="{9D8B030D-6E8A-4147-A177-3AD203B41FA5}">
                      <a16:colId xmlns:a16="http://schemas.microsoft.com/office/drawing/2014/main" val="4231837187"/>
                    </a:ext>
                  </a:extLst>
                </a:gridCol>
              </a:tblGrid>
              <a:tr h="969387">
                <a:tc gridSpan="2">
                  <a:txBody>
                    <a:bodyPr/>
                    <a:lstStyle/>
                    <a:p>
                      <a:r>
                        <a:rPr lang="en-US" dirty="0">
                          <a:latin typeface="Verdana" panose="020B0604030504040204" pitchFamily="34" charset="0"/>
                          <a:ea typeface="Verdana" panose="020B0604030504040204" pitchFamily="34" charset="0"/>
                          <a:cs typeface="Verdana" panose="020B0604030504040204" pitchFamily="34" charset="0"/>
                        </a:rPr>
                        <a:t>Savings with 43% Reduction in</a:t>
                      </a:r>
                    </a:p>
                    <a:p>
                      <a:r>
                        <a:rPr lang="en-US" dirty="0">
                          <a:latin typeface="Verdana" panose="020B0604030504040204" pitchFamily="34" charset="0"/>
                          <a:ea typeface="Verdana" panose="020B0604030504040204" pitchFamily="34" charset="0"/>
                          <a:cs typeface="Verdana" panose="020B0604030504040204" pitchFamily="34" charset="0"/>
                        </a:rPr>
                        <a:t>Retained Blood Patients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mpd="sng">
                      <a:noFill/>
                    </a:lnB>
                    <a:solidFill>
                      <a:schemeClr val="accent1"/>
                    </a:solidFill>
                  </a:tcPr>
                </a:tc>
                <a:tc hMerge="1">
                  <a:txBody>
                    <a:bodyPr/>
                    <a:lstStyle/>
                    <a:p>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446371583"/>
                  </a:ext>
                </a:extLst>
              </a:tr>
              <a:tr h="480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Projected Gross Savings </a:t>
                      </a:r>
                    </a:p>
                  </a:txBody>
                  <a:tcPr anchor="ctr">
                    <a:lnL w="12700" cap="flat" cmpd="sng" algn="ctr">
                      <a:solidFill>
                        <a:schemeClr val="accent1"/>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0107354"/>
                  </a:ext>
                </a:extLst>
              </a:tr>
              <a:tr h="480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Verdana" panose="020B0604030504040204" pitchFamily="34" charset="0"/>
                          <a:ea typeface="Verdana" panose="020B0604030504040204" pitchFamily="34" charset="0"/>
                          <a:cs typeface="Verdana" panose="020B0604030504040204" pitchFamily="34" charset="0"/>
                        </a:rPr>
                        <a:t>Projected Net Savings</a:t>
                      </a:r>
                    </a:p>
                  </a:txBody>
                  <a:tcPr anchor="ctr">
                    <a:lnL w="12700" cap="flat" cmpd="sng" algn="ctr">
                      <a:solidFill>
                        <a:schemeClr val="accent1"/>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48167949"/>
                  </a:ext>
                </a:extLst>
              </a:tr>
            </a:tbl>
          </a:graphicData>
        </a:graphic>
      </p:graphicFrame>
      <p:graphicFrame>
        <p:nvGraphicFramePr>
          <p:cNvPr id="10" name="Table 9">
            <a:extLst>
              <a:ext uri="{FF2B5EF4-FFF2-40B4-BE49-F238E27FC236}">
                <a16:creationId xmlns:a16="http://schemas.microsoft.com/office/drawing/2014/main" id="{34F6013B-9ED9-3B44-9281-7CF74FC7FE48}"/>
              </a:ext>
            </a:extLst>
          </p:cNvPr>
          <p:cNvGraphicFramePr>
            <a:graphicFrameLocks noGrp="1"/>
          </p:cNvGraphicFramePr>
          <p:nvPr>
            <p:extLst>
              <p:ext uri="{D42A27DB-BD31-4B8C-83A1-F6EECF244321}">
                <p14:modId xmlns:p14="http://schemas.microsoft.com/office/powerpoint/2010/main" val="2758061222"/>
              </p:ext>
            </p:extLst>
          </p:nvPr>
        </p:nvGraphicFramePr>
        <p:xfrm>
          <a:off x="6370320" y="4953166"/>
          <a:ext cx="5016499" cy="588266"/>
        </p:xfrm>
        <a:graphic>
          <a:graphicData uri="http://schemas.openxmlformats.org/drawingml/2006/table">
            <a:tbl>
              <a:tblPr firstRow="1" bandRow="1">
                <a:tableStyleId>{5C22544A-7EE6-4342-B048-85BDC9FD1C3A}</a:tableStyleId>
              </a:tblPr>
              <a:tblGrid>
                <a:gridCol w="3206962">
                  <a:extLst>
                    <a:ext uri="{9D8B030D-6E8A-4147-A177-3AD203B41FA5}">
                      <a16:colId xmlns:a16="http://schemas.microsoft.com/office/drawing/2014/main" val="2623414134"/>
                    </a:ext>
                  </a:extLst>
                </a:gridCol>
                <a:gridCol w="1809537">
                  <a:extLst>
                    <a:ext uri="{9D8B030D-6E8A-4147-A177-3AD203B41FA5}">
                      <a16:colId xmlns:a16="http://schemas.microsoft.com/office/drawing/2014/main" val="3925957063"/>
                    </a:ext>
                  </a:extLst>
                </a:gridCol>
              </a:tblGrid>
              <a:tr h="5882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Cost Neutrality on Investment of $000,000</a:t>
                      </a:r>
                    </a:p>
                  </a:txBody>
                  <a:tcPr>
                    <a:lnL w="12700" cap="flat" cmpd="sng" algn="ctr">
                      <a:solidFill>
                        <a:schemeClr val="accent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 Patients</a:t>
                      </a:r>
                    </a:p>
                  </a:txBody>
                  <a:tcPr>
                    <a:lnL w="12700" cap="flat" cmpd="sng" algn="ctr">
                      <a:solidFill>
                        <a:schemeClr val="tx1">
                          <a:lumMod val="20000"/>
                          <a:lumOff val="80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7459007"/>
                  </a:ext>
                </a:extLst>
              </a:tr>
            </a:tbl>
          </a:graphicData>
        </a:graphic>
      </p:graphicFrame>
      <p:sp>
        <p:nvSpPr>
          <p:cNvPr id="13" name="TextBox 12">
            <a:extLst>
              <a:ext uri="{FF2B5EF4-FFF2-40B4-BE49-F238E27FC236}">
                <a16:creationId xmlns:a16="http://schemas.microsoft.com/office/drawing/2014/main" id="{24147C9E-44A8-6F43-8A03-706080152CB0}"/>
              </a:ext>
            </a:extLst>
          </p:cNvPr>
          <p:cNvSpPr txBox="1"/>
          <p:nvPr/>
        </p:nvSpPr>
        <p:spPr>
          <a:xfrm>
            <a:off x="6294120" y="5784610"/>
            <a:ext cx="5897880" cy="553998"/>
          </a:xfrm>
          <a:prstGeom prst="rect">
            <a:avLst/>
          </a:prstGeom>
          <a:noFill/>
        </p:spPr>
        <p:txBody>
          <a:bodyPr wrap="square" rtlCol="0">
            <a:spAutoFit/>
          </a:bodyPr>
          <a:lstStyle/>
          <a:p>
            <a:r>
              <a:rPr lang="en-US" sz="1000" b="1" dirty="0">
                <a:latin typeface="Verdana" panose="020B0604030504040204" pitchFamily="34" charset="0"/>
                <a:ea typeface="Verdana" panose="020B0604030504040204" pitchFamily="34" charset="0"/>
                <a:cs typeface="Verdana" panose="020B0604030504040204" pitchFamily="34" charset="0"/>
              </a:rPr>
              <a:t>Number of Patients</a:t>
            </a:r>
            <a:r>
              <a:rPr lang="en-US" sz="1000" dirty="0">
                <a:latin typeface="Verdana" panose="020B0604030504040204" pitchFamily="34" charset="0"/>
                <a:ea typeface="Verdana" panose="020B0604030504040204" pitchFamily="34" charset="0"/>
                <a:cs typeface="Verdana" panose="020B0604030504040204" pitchFamily="34" charset="0"/>
              </a:rPr>
              <a:t>: 000</a:t>
            </a:r>
          </a:p>
          <a:p>
            <a:r>
              <a:rPr lang="en-US" sz="1000" b="1" dirty="0">
                <a:latin typeface="Verdana" panose="020B0604030504040204" pitchFamily="34" charset="0"/>
                <a:ea typeface="Verdana" panose="020B0604030504040204" pitchFamily="34" charset="0"/>
                <a:cs typeface="Verdana" panose="020B0604030504040204" pitchFamily="34" charset="0"/>
              </a:rPr>
              <a:t>Timeframe</a:t>
            </a:r>
            <a:r>
              <a:rPr lang="en-US" sz="1000" dirty="0">
                <a:latin typeface="Verdana" panose="020B0604030504040204" pitchFamily="34" charset="0"/>
                <a:ea typeface="Verdana" panose="020B0604030504040204" pitchFamily="34" charset="0"/>
                <a:cs typeface="Verdana" panose="020B0604030504040204" pitchFamily="34" charset="0"/>
              </a:rPr>
              <a:t>: [Month / Year] - [Month / Year].</a:t>
            </a:r>
          </a:p>
          <a:p>
            <a:r>
              <a:rPr lang="en-US" sz="1000" b="1" dirty="0">
                <a:latin typeface="Verdana" panose="020B0604030504040204" pitchFamily="34" charset="0"/>
                <a:ea typeface="Verdana" panose="020B0604030504040204" pitchFamily="34" charset="0"/>
                <a:cs typeface="Verdana" panose="020B0604030504040204" pitchFamily="34" charset="0"/>
              </a:rPr>
              <a:t>PleuraFlow Price</a:t>
            </a:r>
            <a:r>
              <a:rPr lang="en-US" sz="1000" dirty="0">
                <a:latin typeface="Verdana" panose="020B0604030504040204" pitchFamily="34" charset="0"/>
                <a:ea typeface="Verdana" panose="020B0604030504040204" pitchFamily="34" charset="0"/>
                <a:cs typeface="Verdana" panose="020B0604030504040204" pitchFamily="34" charset="0"/>
              </a:rPr>
              <a:t>: $000/unit</a:t>
            </a:r>
          </a:p>
        </p:txBody>
      </p:sp>
    </p:spTree>
    <p:extLst>
      <p:ext uri="{BB962C8B-B14F-4D97-AF65-F5344CB8AC3E}">
        <p14:creationId xmlns:p14="http://schemas.microsoft.com/office/powerpoint/2010/main" val="8101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66;p2">
            <a:extLst>
              <a:ext uri="{FF2B5EF4-FFF2-40B4-BE49-F238E27FC236}">
                <a16:creationId xmlns:a16="http://schemas.microsoft.com/office/drawing/2014/main" id="{AC48D198-D8BF-D84A-ACE4-EB1D8EC48DB6}"/>
              </a:ext>
            </a:extLst>
          </p:cNvPr>
          <p:cNvSpPr/>
          <p:nvPr/>
        </p:nvSpPr>
        <p:spPr>
          <a:xfrm>
            <a:off x="6650176" y="2526270"/>
            <a:ext cx="4932224" cy="1880315"/>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PLEURAFLOW CAN HELP REDUCE LENGTH OF STAY</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21</a:t>
            </a:fld>
            <a:endParaRPr lang="en-US"/>
          </a:p>
        </p:txBody>
      </p:sp>
      <p:sp>
        <p:nvSpPr>
          <p:cNvPr id="14" name="Content Placeholder 2">
            <a:extLst>
              <a:ext uri="{FF2B5EF4-FFF2-40B4-BE49-F238E27FC236}">
                <a16:creationId xmlns:a16="http://schemas.microsoft.com/office/drawing/2014/main" id="{9AAE8DF0-BA53-834E-AA75-F54B2BEF2CDC}"/>
              </a:ext>
            </a:extLst>
          </p:cNvPr>
          <p:cNvSpPr>
            <a:spLocks noGrp="1"/>
          </p:cNvSpPr>
          <p:nvPr>
            <p:ph idx="1"/>
          </p:nvPr>
        </p:nvSpPr>
        <p:spPr>
          <a:xfrm>
            <a:off x="6964231" y="2705102"/>
            <a:ext cx="4535043" cy="1974599"/>
          </a:xfrm>
        </p:spPr>
        <p:txBody>
          <a:bodyPr/>
          <a:lstStyle/>
          <a:p>
            <a:pPr marL="0" indent="0">
              <a:lnSpc>
                <a:spcPct val="150000"/>
              </a:lnSpc>
              <a:buNone/>
            </a:pPr>
            <a:r>
              <a:rPr lang="en-US" sz="1800" dirty="0"/>
              <a:t>Average 1 day reduction in LOS for all </a:t>
            </a:r>
            <a:r>
              <a:rPr lang="en-US" sz="1800" dirty="0" err="1"/>
              <a:t>PleuraFlow</a:t>
            </a:r>
            <a:r>
              <a:rPr lang="en-US" sz="1800" dirty="0"/>
              <a:t> recipients = </a:t>
            </a:r>
            <a:r>
              <a:rPr lang="en-US" sz="1800" b="1" dirty="0"/>
              <a:t>000 days  </a:t>
            </a:r>
            <a:r>
              <a:rPr lang="en-US" sz="1800" dirty="0"/>
              <a:t>from </a:t>
            </a:r>
            <a:r>
              <a:rPr lang="en-US" sz="1800" dirty="0">
                <a:latin typeface="Verdana" panose="020B0604030504040204" pitchFamily="34" charset="0"/>
                <a:ea typeface="Verdana" panose="020B0604030504040204" pitchFamily="34" charset="0"/>
                <a:cs typeface="Verdana" panose="020B0604030504040204" pitchFamily="34" charset="0"/>
              </a:rPr>
              <a:t>[Month / Year] - [Month / Year].</a:t>
            </a:r>
            <a:endParaRPr lang="en-US" sz="1800" dirty="0"/>
          </a:p>
          <a:p>
            <a:pPr marL="0" indent="0">
              <a:lnSpc>
                <a:spcPct val="150000"/>
              </a:lnSpc>
              <a:buNone/>
            </a:pPr>
            <a:endParaRPr lang="en-US" sz="1800" b="1" dirty="0"/>
          </a:p>
        </p:txBody>
      </p:sp>
      <p:graphicFrame>
        <p:nvGraphicFramePr>
          <p:cNvPr id="11" name="Table 10">
            <a:extLst>
              <a:ext uri="{FF2B5EF4-FFF2-40B4-BE49-F238E27FC236}">
                <a16:creationId xmlns:a16="http://schemas.microsoft.com/office/drawing/2014/main" id="{32F70EB6-75FC-6147-B9DB-C3AE6EEE5231}"/>
              </a:ext>
            </a:extLst>
          </p:cNvPr>
          <p:cNvGraphicFramePr>
            <a:graphicFrameLocks noGrp="1"/>
          </p:cNvGraphicFramePr>
          <p:nvPr>
            <p:extLst>
              <p:ext uri="{D42A27DB-BD31-4B8C-83A1-F6EECF244321}">
                <p14:modId xmlns:p14="http://schemas.microsoft.com/office/powerpoint/2010/main" val="14610099"/>
              </p:ext>
            </p:extLst>
          </p:nvPr>
        </p:nvGraphicFramePr>
        <p:xfrm>
          <a:off x="692725" y="2215166"/>
          <a:ext cx="5051253" cy="2191419"/>
        </p:xfrm>
        <a:graphic>
          <a:graphicData uri="http://schemas.openxmlformats.org/drawingml/2006/table">
            <a:tbl>
              <a:tblPr firstRow="1" bandRow="1">
                <a:tableStyleId>{69012ECD-51FC-41F1-AA8D-1B2483CD663E}</a:tableStyleId>
              </a:tblPr>
              <a:tblGrid>
                <a:gridCol w="1960323">
                  <a:extLst>
                    <a:ext uri="{9D8B030D-6E8A-4147-A177-3AD203B41FA5}">
                      <a16:colId xmlns:a16="http://schemas.microsoft.com/office/drawing/2014/main" val="2440956570"/>
                    </a:ext>
                  </a:extLst>
                </a:gridCol>
                <a:gridCol w="1571222">
                  <a:extLst>
                    <a:ext uri="{9D8B030D-6E8A-4147-A177-3AD203B41FA5}">
                      <a16:colId xmlns:a16="http://schemas.microsoft.com/office/drawing/2014/main" val="1937784320"/>
                    </a:ext>
                  </a:extLst>
                </a:gridCol>
                <a:gridCol w="1519708">
                  <a:extLst>
                    <a:ext uri="{9D8B030D-6E8A-4147-A177-3AD203B41FA5}">
                      <a16:colId xmlns:a16="http://schemas.microsoft.com/office/drawing/2014/main" val="3391637071"/>
                    </a:ext>
                  </a:extLst>
                </a:gridCol>
              </a:tblGrid>
              <a:tr h="515155">
                <a:tc gridSpan="3">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kern="1200" dirty="0">
                          <a:effectLst/>
                          <a:latin typeface="Verdana" panose="020B0604030504040204" pitchFamily="34" charset="0"/>
                          <a:ea typeface="Verdana" panose="020B0604030504040204" pitchFamily="34" charset="0"/>
                          <a:cs typeface="Verdana" panose="020B0604030504040204" pitchFamily="34" charset="0"/>
                        </a:rPr>
                        <a:t>Length of Stay</a:t>
                      </a:r>
                      <a:endParaRPr lang="en-US"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931391">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r>
                        <a:rPr lang="en-US" sz="1600" b="1" dirty="0">
                          <a:highlight>
                            <a:srgbClr val="FFFF00"/>
                          </a:highlight>
                          <a:latin typeface="Verdana" panose="020B0604030504040204" pitchFamily="34" charset="0"/>
                          <a:ea typeface="Verdana" panose="020B0604030504040204" pitchFamily="34" charset="0"/>
                          <a:cs typeface="Verdana" panose="020B0604030504040204" pitchFamily="34" charset="0"/>
                        </a:rPr>
                        <a:t>1 Day</a:t>
                      </a:r>
                      <a:endParaRPr lang="en-US" sz="1600" b="1" baseline="30000" dirty="0">
                        <a:highlight>
                          <a:srgbClr val="FFFF00"/>
                        </a:highligh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JTCVS</a:t>
                      </a:r>
                      <a:r>
                        <a:rPr lang="en-US" sz="1600" baseline="30000" dirty="0">
                          <a:latin typeface="Verdana" panose="020B0604030504040204" pitchFamily="34" charset="0"/>
                          <a:ea typeface="Verdana" panose="020B0604030504040204" pitchFamily="34" charset="0"/>
                          <a:cs typeface="Verdana" panose="020B0604030504040204" pitchFamily="34" charset="0"/>
                        </a:rPr>
                        <a:t>2</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2733823227"/>
                  </a:ext>
                </a:extLst>
              </a:tr>
              <a:tr h="74487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err="1">
                          <a:latin typeface="Verdana" panose="020B0604030504040204" pitchFamily="34" charset="0"/>
                          <a:ea typeface="Verdana" panose="020B0604030504040204" pitchFamily="34" charset="0"/>
                          <a:cs typeface="Verdana" panose="020B0604030504040204" pitchFamily="34" charset="0"/>
                        </a:rPr>
                        <a:t>Baribeau</a:t>
                      </a:r>
                      <a:r>
                        <a:rPr lang="en-US" sz="1600" dirty="0">
                          <a:latin typeface="Verdana" panose="020B0604030504040204" pitchFamily="34" charset="0"/>
                          <a:ea typeface="Verdana" panose="020B0604030504040204" pitchFamily="34" charset="0"/>
                          <a:cs typeface="Verdana" panose="020B0604030504040204" pitchFamily="34" charset="0"/>
                        </a:rPr>
                        <a:t>, et al:</a:t>
                      </a:r>
                      <a:endParaRPr lang="en-US" sz="1600" b="0" i="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1 Day</a:t>
                      </a:r>
                      <a:endParaRPr lang="en-US" sz="16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JCTS</a:t>
                      </a:r>
                      <a:r>
                        <a:rPr lang="en-US" sz="1600" baseline="30000" dirty="0">
                          <a:latin typeface="Verdana" panose="020B0604030504040204" pitchFamily="34" charset="0"/>
                          <a:ea typeface="Verdana" panose="020B0604030504040204" pitchFamily="34" charset="0"/>
                          <a:cs typeface="Verdana" panose="020B0604030504040204" pitchFamily="34" charset="0"/>
                        </a:rPr>
                        <a:t>1</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903980421"/>
                  </a:ext>
                </a:extLst>
              </a:tr>
            </a:tbl>
          </a:graphicData>
        </a:graphic>
      </p:graphicFrame>
      <p:sp>
        <p:nvSpPr>
          <p:cNvPr id="19" name="TextBox 18">
            <a:extLst>
              <a:ext uri="{FF2B5EF4-FFF2-40B4-BE49-F238E27FC236}">
                <a16:creationId xmlns:a16="http://schemas.microsoft.com/office/drawing/2014/main" id="{D762F482-FBE6-5A4E-9B75-5E840E81FCFD}"/>
              </a:ext>
            </a:extLst>
          </p:cNvPr>
          <p:cNvSpPr txBox="1"/>
          <p:nvPr/>
        </p:nvSpPr>
        <p:spPr>
          <a:xfrm>
            <a:off x="6650176" y="2038704"/>
            <a:ext cx="3221183" cy="369332"/>
          </a:xfrm>
          <a:prstGeom prst="rect">
            <a:avLst/>
          </a:prstGeom>
          <a:noFill/>
        </p:spPr>
        <p:txBody>
          <a:bodyPr wrap="square">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[Hospital Name]</a:t>
            </a:r>
          </a:p>
        </p:txBody>
      </p:sp>
      <p:sp>
        <p:nvSpPr>
          <p:cNvPr id="5" name="Right Arrow 4">
            <a:extLst>
              <a:ext uri="{FF2B5EF4-FFF2-40B4-BE49-F238E27FC236}">
                <a16:creationId xmlns:a16="http://schemas.microsoft.com/office/drawing/2014/main" id="{F012D7D2-79F8-CF43-92D2-6408E7649064}"/>
              </a:ext>
            </a:extLst>
          </p:cNvPr>
          <p:cNvSpPr/>
          <p:nvPr/>
        </p:nvSpPr>
        <p:spPr>
          <a:xfrm>
            <a:off x="5890025" y="3106186"/>
            <a:ext cx="614104" cy="635000"/>
          </a:xfrm>
          <a:prstGeom prst="rightArrow">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482736-900A-9F4D-96F1-4AEA786CA85E}"/>
              </a:ext>
            </a:extLst>
          </p:cNvPr>
          <p:cNvSpPr/>
          <p:nvPr/>
        </p:nvSpPr>
        <p:spPr>
          <a:xfrm>
            <a:off x="3736924" y="6255549"/>
            <a:ext cx="7197774" cy="323165"/>
          </a:xfrm>
          <a:prstGeom prst="rect">
            <a:avLst/>
          </a:prstGeom>
        </p:spPr>
        <p:txBody>
          <a:bodyPr wrap="square" lIns="0" tIns="0" rIns="0" bIns="0">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*Studies include both retrospective observational assessments and prospective trials, supported by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Results could be impacted by variations in study methodologies, institutional protocols used in treating patients, and other factors.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products are not therapeutic devices. Please see full publications at </a:t>
            </a:r>
            <a:r>
              <a:rPr lang="en-US" sz="700" dirty="0" err="1">
                <a:solidFill>
                  <a:schemeClr val="tx2"/>
                </a:solidFill>
                <a:latin typeface="Verdana" panose="020B0604030504040204" pitchFamily="34" charset="0"/>
                <a:ea typeface="Verdana" panose="020B0604030504040204" pitchFamily="34" charset="0"/>
                <a:cs typeface="Verdana" panose="020B0604030504040204" pitchFamily="34" charset="0"/>
              </a:rPr>
              <a:t>www.clearflow.com</a:t>
            </a:r>
            <a:r>
              <a:rPr lang="en-US" sz="7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for additional information.</a:t>
            </a:r>
          </a:p>
        </p:txBody>
      </p:sp>
      <p:sp>
        <p:nvSpPr>
          <p:cNvPr id="16" name="TextBox 15">
            <a:extLst>
              <a:ext uri="{FF2B5EF4-FFF2-40B4-BE49-F238E27FC236}">
                <a16:creationId xmlns:a16="http://schemas.microsoft.com/office/drawing/2014/main" id="{A67B9A73-BA19-3A49-B894-E53A0AA63B9D}"/>
              </a:ext>
            </a:extLst>
          </p:cNvPr>
          <p:cNvSpPr txBox="1"/>
          <p:nvPr/>
        </p:nvSpPr>
        <p:spPr>
          <a:xfrm>
            <a:off x="609599" y="6252794"/>
            <a:ext cx="2682993" cy="215444"/>
          </a:xfrm>
          <a:prstGeom prst="rect">
            <a:avLst/>
          </a:prstGeom>
          <a:noFill/>
        </p:spPr>
        <p:txBody>
          <a:bodyPr wrap="square" lIns="0" tIns="0" rIns="0" bIns="0" rtlCol="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1 – </a:t>
            </a:r>
            <a:r>
              <a:rPr lang="en-US" sz="700" dirty="0" err="1">
                <a:latin typeface="Verdana" panose="020B0604030504040204" pitchFamily="34" charset="0"/>
                <a:ea typeface="Verdana" panose="020B0604030504040204" pitchFamily="34" charset="0"/>
                <a:cs typeface="Verdana" panose="020B0604030504040204" pitchFamily="34" charset="0"/>
              </a:rPr>
              <a:t>Baribeau</a:t>
            </a:r>
            <a:r>
              <a:rPr lang="en-US" sz="700" dirty="0">
                <a:latin typeface="Verdana" panose="020B0604030504040204" pitchFamily="34" charset="0"/>
                <a:ea typeface="Verdana" panose="020B0604030504040204" pitchFamily="34" charset="0"/>
                <a:cs typeface="Verdana" panose="020B0604030504040204" pitchFamily="34" charset="0"/>
              </a:rPr>
              <a:t>, et al J Cardiothoracic Surgery</a:t>
            </a:r>
          </a:p>
          <a:p>
            <a:r>
              <a:rPr lang="en-US" sz="700" dirty="0">
                <a:latin typeface="Verdana" panose="020B0604030504040204" pitchFamily="34" charset="0"/>
                <a:ea typeface="Verdana" panose="020B0604030504040204" pitchFamily="34" charset="0"/>
                <a:cs typeface="Verdana" panose="020B0604030504040204" pitchFamily="34" charset="0"/>
              </a:rPr>
              <a:t>2 – St. Onge, et al J Thoracic &amp; Cardiovascular Surgery</a:t>
            </a:r>
          </a:p>
        </p:txBody>
      </p:sp>
    </p:spTree>
    <p:extLst>
      <p:ext uri="{BB962C8B-B14F-4D97-AF65-F5344CB8AC3E}">
        <p14:creationId xmlns:p14="http://schemas.microsoft.com/office/powerpoint/2010/main" val="385152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A5AF-21EA-5340-85C4-DB152ADCA1DB}"/>
              </a:ext>
            </a:extLst>
          </p:cNvPr>
          <p:cNvSpPr>
            <a:spLocks noGrp="1"/>
          </p:cNvSpPr>
          <p:nvPr>
            <p:ph type="title"/>
          </p:nvPr>
        </p:nvSpPr>
        <p:spPr/>
        <p:txBody>
          <a:bodyPr/>
          <a:lstStyle/>
          <a:p>
            <a:r>
              <a:rPr lang="en-US" dirty="0"/>
              <a:t>Pleuraflow’s FINANCIAL BENEFIT</a:t>
            </a:r>
          </a:p>
        </p:txBody>
      </p:sp>
      <p:sp>
        <p:nvSpPr>
          <p:cNvPr id="4" name="Footer Placeholder 3">
            <a:extLst>
              <a:ext uri="{FF2B5EF4-FFF2-40B4-BE49-F238E27FC236}">
                <a16:creationId xmlns:a16="http://schemas.microsoft.com/office/drawing/2014/main" id="{1BDD1FC2-FD6D-2440-BF07-855F19EDE446}"/>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22</a:t>
            </a:fld>
            <a:endParaRPr lang="en-US"/>
          </a:p>
        </p:txBody>
      </p:sp>
      <p:sp>
        <p:nvSpPr>
          <p:cNvPr id="8" name="TextBox 7">
            <a:extLst>
              <a:ext uri="{FF2B5EF4-FFF2-40B4-BE49-F238E27FC236}">
                <a16:creationId xmlns:a16="http://schemas.microsoft.com/office/drawing/2014/main" id="{1D6DBB97-E3B9-754D-9A27-60C46AA62900}"/>
              </a:ext>
            </a:extLst>
          </p:cNvPr>
          <p:cNvSpPr txBox="1"/>
          <p:nvPr/>
        </p:nvSpPr>
        <p:spPr>
          <a:xfrm>
            <a:off x="609600" y="1656774"/>
            <a:ext cx="11702603" cy="827342"/>
          </a:xfrm>
          <a:prstGeom prst="rect">
            <a:avLst/>
          </a:prstGeom>
          <a:noFill/>
        </p:spPr>
        <p:txBody>
          <a:bodyPr wrap="square" rtlCol="0">
            <a:spAutoFit/>
          </a:bodyPr>
          <a:lstStyle/>
          <a:p>
            <a:pPr>
              <a:lnSpc>
                <a:spcPct val="150000"/>
              </a:lnSpc>
            </a:pPr>
            <a:r>
              <a:rPr lang="en-US" b="1" dirty="0">
                <a:latin typeface="Verdana" panose="020B0604030504040204" pitchFamily="34" charset="0"/>
                <a:ea typeface="Verdana" panose="020B0604030504040204" pitchFamily="34" charset="0"/>
                <a:cs typeface="Verdana" panose="020B0604030504040204" pitchFamily="34" charset="0"/>
              </a:rPr>
              <a:t>[Hospital Name]</a:t>
            </a:r>
          </a:p>
          <a:p>
            <a:pPr>
              <a:lnSpc>
                <a:spcPct val="150000"/>
              </a:lnSpc>
            </a:pPr>
            <a:r>
              <a:rPr lang="en-US" sz="1600" dirty="0">
                <a:latin typeface="Verdana" panose="020B0604030504040204" pitchFamily="34" charset="0"/>
                <a:ea typeface="Verdana" panose="020B0604030504040204" pitchFamily="34" charset="0"/>
                <a:cs typeface="Verdana" panose="020B0604030504040204" pitchFamily="34" charset="0"/>
              </a:rPr>
              <a:t>Cost implications and financial savings of patients with and without Retained Blood Interventions. </a:t>
            </a:r>
          </a:p>
        </p:txBody>
      </p:sp>
      <p:graphicFrame>
        <p:nvGraphicFramePr>
          <p:cNvPr id="12" name="Table 15">
            <a:extLst>
              <a:ext uri="{FF2B5EF4-FFF2-40B4-BE49-F238E27FC236}">
                <a16:creationId xmlns:a16="http://schemas.microsoft.com/office/drawing/2014/main" id="{74347B61-E0C9-7A48-B367-8826A8EBFF75}"/>
              </a:ext>
            </a:extLst>
          </p:cNvPr>
          <p:cNvGraphicFramePr>
            <a:graphicFrameLocks noGrp="1"/>
          </p:cNvGraphicFramePr>
          <p:nvPr>
            <p:extLst>
              <p:ext uri="{D42A27DB-BD31-4B8C-83A1-F6EECF244321}">
                <p14:modId xmlns:p14="http://schemas.microsoft.com/office/powerpoint/2010/main" val="4144108039"/>
              </p:ext>
            </p:extLst>
          </p:nvPr>
        </p:nvGraphicFramePr>
        <p:xfrm>
          <a:off x="710693" y="2692262"/>
          <a:ext cx="5213589" cy="2763403"/>
        </p:xfrm>
        <a:graphic>
          <a:graphicData uri="http://schemas.openxmlformats.org/drawingml/2006/table">
            <a:tbl>
              <a:tblPr firstRow="1" bandRow="1">
                <a:tableStyleId>{5C22544A-7EE6-4342-B048-85BDC9FD1C3A}</a:tableStyleId>
              </a:tblPr>
              <a:tblGrid>
                <a:gridCol w="3332959">
                  <a:extLst>
                    <a:ext uri="{9D8B030D-6E8A-4147-A177-3AD203B41FA5}">
                      <a16:colId xmlns:a16="http://schemas.microsoft.com/office/drawing/2014/main" val="3108488147"/>
                    </a:ext>
                  </a:extLst>
                </a:gridCol>
                <a:gridCol w="1880630">
                  <a:extLst>
                    <a:ext uri="{9D8B030D-6E8A-4147-A177-3AD203B41FA5}">
                      <a16:colId xmlns:a16="http://schemas.microsoft.com/office/drawing/2014/main" val="4231837187"/>
                    </a:ext>
                  </a:extLst>
                </a:gridCol>
              </a:tblGrid>
              <a:tr h="965338">
                <a:tc gridSpan="2">
                  <a:txBody>
                    <a:bodyPr/>
                    <a:lstStyle/>
                    <a:p>
                      <a:r>
                        <a:rPr lang="en-US" dirty="0">
                          <a:latin typeface="Verdana" panose="020B0604030504040204" pitchFamily="34" charset="0"/>
                          <a:ea typeface="Verdana" panose="020B0604030504040204" pitchFamily="34" charset="0"/>
                          <a:cs typeface="Verdana" panose="020B0604030504040204" pitchFamily="34" charset="0"/>
                        </a:rPr>
                        <a:t>Cost of Excess</a:t>
                      </a:r>
                    </a:p>
                    <a:p>
                      <a:r>
                        <a:rPr lang="en-US" dirty="0">
                          <a:latin typeface="Verdana" panose="020B0604030504040204" pitchFamily="34" charset="0"/>
                          <a:ea typeface="Verdana" panose="020B0604030504040204" pitchFamily="34" charset="0"/>
                          <a:cs typeface="Verdana" panose="020B0604030504040204" pitchFamily="34" charset="0"/>
                        </a:rPr>
                        <a:t>Hospital Length of Stay</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8100" cmpd="sng">
                      <a:noFill/>
                    </a:lnB>
                    <a:solidFill>
                      <a:schemeClr val="accent3"/>
                    </a:solidFill>
                  </a:tcPr>
                </a:tc>
                <a:tc hMerge="1">
                  <a:txBody>
                    <a:bodyPr/>
                    <a:lstStyle/>
                    <a:p>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446371583"/>
                  </a:ext>
                </a:extLst>
              </a:tr>
              <a:tr h="7764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National Avg Cost/</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Hospital Day</a:t>
                      </a:r>
                    </a:p>
                  </a:txBody>
                  <a:tcPr anchor="ctr">
                    <a:lnL w="12700" cap="flat" cmpd="sng" algn="ctr">
                      <a:solidFill>
                        <a:schemeClr val="accent3"/>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$2,607</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0107354"/>
                  </a:ext>
                </a:extLst>
              </a:tr>
              <a:tr h="102162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Verdana" panose="020B0604030504040204" pitchFamily="34" charset="0"/>
                          <a:ea typeface="Verdana" panose="020B0604030504040204" pitchFamily="34" charset="0"/>
                          <a:cs typeface="Verdana" panose="020B0604030504040204" pitchFamily="34" charset="0"/>
                        </a:rPr>
                        <a:t>Total Annual Hospital Cost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for 1 excess day for 000 patients</a:t>
                      </a:r>
                    </a:p>
                  </a:txBody>
                  <a:tcPr anchor="ctr">
                    <a:lnL w="12700" cap="flat" cmpd="sng" algn="ctr">
                      <a:solidFill>
                        <a:schemeClr val="accent3"/>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48167949"/>
                  </a:ext>
                </a:extLst>
              </a:tr>
            </a:tbl>
          </a:graphicData>
        </a:graphic>
      </p:graphicFrame>
      <p:graphicFrame>
        <p:nvGraphicFramePr>
          <p:cNvPr id="9" name="Table 15">
            <a:extLst>
              <a:ext uri="{FF2B5EF4-FFF2-40B4-BE49-F238E27FC236}">
                <a16:creationId xmlns:a16="http://schemas.microsoft.com/office/drawing/2014/main" id="{5CBB8CA9-99BD-BD48-AB1C-830503065B60}"/>
              </a:ext>
            </a:extLst>
          </p:cNvPr>
          <p:cNvGraphicFramePr>
            <a:graphicFrameLocks noGrp="1"/>
          </p:cNvGraphicFramePr>
          <p:nvPr>
            <p:extLst>
              <p:ext uri="{D42A27DB-BD31-4B8C-83A1-F6EECF244321}">
                <p14:modId xmlns:p14="http://schemas.microsoft.com/office/powerpoint/2010/main" val="4020329878"/>
              </p:ext>
            </p:extLst>
          </p:nvPr>
        </p:nvGraphicFramePr>
        <p:xfrm>
          <a:off x="6368811" y="2692262"/>
          <a:ext cx="5213589" cy="1998507"/>
        </p:xfrm>
        <a:graphic>
          <a:graphicData uri="http://schemas.openxmlformats.org/drawingml/2006/table">
            <a:tbl>
              <a:tblPr firstRow="1" bandRow="1">
                <a:tableStyleId>{5C22544A-7EE6-4342-B048-85BDC9FD1C3A}</a:tableStyleId>
              </a:tblPr>
              <a:tblGrid>
                <a:gridCol w="3332959">
                  <a:extLst>
                    <a:ext uri="{9D8B030D-6E8A-4147-A177-3AD203B41FA5}">
                      <a16:colId xmlns:a16="http://schemas.microsoft.com/office/drawing/2014/main" val="3108488147"/>
                    </a:ext>
                  </a:extLst>
                </a:gridCol>
                <a:gridCol w="1880630">
                  <a:extLst>
                    <a:ext uri="{9D8B030D-6E8A-4147-A177-3AD203B41FA5}">
                      <a16:colId xmlns:a16="http://schemas.microsoft.com/office/drawing/2014/main" val="4231837187"/>
                    </a:ext>
                  </a:extLst>
                </a:gridCol>
              </a:tblGrid>
              <a:tr h="969387">
                <a:tc gridSpan="2">
                  <a:txBody>
                    <a:bodyPr/>
                    <a:lstStyle/>
                    <a:p>
                      <a:r>
                        <a:rPr lang="en-US" dirty="0">
                          <a:latin typeface="Verdana" panose="020B0604030504040204" pitchFamily="34" charset="0"/>
                          <a:ea typeface="Verdana" panose="020B0604030504040204" pitchFamily="34" charset="0"/>
                          <a:cs typeface="Verdana" panose="020B0604030504040204" pitchFamily="34" charset="0"/>
                        </a:rPr>
                        <a:t>Savings with 1-day Reduction of</a:t>
                      </a:r>
                    </a:p>
                    <a:p>
                      <a:r>
                        <a:rPr lang="en-US" dirty="0">
                          <a:latin typeface="Verdana" panose="020B0604030504040204" pitchFamily="34" charset="0"/>
                          <a:ea typeface="Verdana" panose="020B0604030504040204" pitchFamily="34" charset="0"/>
                          <a:cs typeface="Verdana" panose="020B0604030504040204" pitchFamily="34" charset="0"/>
                        </a:rPr>
                        <a:t>Hospital Length of Stay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mpd="sng">
                      <a:noFill/>
                    </a:lnB>
                    <a:solidFill>
                      <a:schemeClr val="tx2"/>
                    </a:solidFill>
                  </a:tcPr>
                </a:tc>
                <a:tc hMerge="1">
                  <a:txBody>
                    <a:bodyPr/>
                    <a:lstStyle/>
                    <a:p>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446371583"/>
                  </a:ext>
                </a:extLst>
              </a:tr>
              <a:tr h="480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Projected Net Savings </a:t>
                      </a:r>
                    </a:p>
                  </a:txBody>
                  <a:tcPr anchor="ctr">
                    <a:lnL w="12700" cap="flat" cmpd="sng" algn="ctr">
                      <a:solidFill>
                        <a:schemeClr val="tx2"/>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600" b="1" kern="1200" dirty="0">
                          <a:solidFill>
                            <a:schemeClr val="tx1"/>
                          </a:solidFill>
                          <a:latin typeface="Verdana" panose="020B0604030504040204" pitchFamily="34" charset="0"/>
                          <a:ea typeface="Verdana" panose="020B0604030504040204" pitchFamily="34" charset="0"/>
                          <a:cs typeface="Verdana" panose="020B0604030504040204" pitchFamily="34" charset="0"/>
                        </a:rPr>
                        <a:t>0,000,000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0107354"/>
                  </a:ext>
                </a:extLst>
              </a:tr>
              <a:tr h="480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Verdana" panose="020B0604030504040204" pitchFamily="34" charset="0"/>
                          <a:ea typeface="Verdana" panose="020B0604030504040204" pitchFamily="34" charset="0"/>
                          <a:cs typeface="Verdana" panose="020B0604030504040204" pitchFamily="34" charset="0"/>
                        </a:rPr>
                        <a:t>Projected LOS Days Saved</a:t>
                      </a:r>
                    </a:p>
                  </a:txBody>
                  <a:tcPr anchor="ctr">
                    <a:lnL w="12700" cap="flat" cmpd="sng" algn="ctr">
                      <a:solidFill>
                        <a:schemeClr val="tx2"/>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Verdana" panose="020B0604030504040204" pitchFamily="34" charset="0"/>
                          <a:ea typeface="Verdana" panose="020B0604030504040204" pitchFamily="34" charset="0"/>
                          <a:cs typeface="Verdana" panose="020B0604030504040204" pitchFamily="34" charset="0"/>
                        </a:rPr>
                        <a:t>(need 00 for B/E)</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48167949"/>
                  </a:ext>
                </a:extLst>
              </a:tr>
            </a:tbl>
          </a:graphicData>
        </a:graphic>
      </p:graphicFrame>
      <p:graphicFrame>
        <p:nvGraphicFramePr>
          <p:cNvPr id="10" name="Table 9">
            <a:extLst>
              <a:ext uri="{FF2B5EF4-FFF2-40B4-BE49-F238E27FC236}">
                <a16:creationId xmlns:a16="http://schemas.microsoft.com/office/drawing/2014/main" id="{52C72B19-D4C3-BB47-AC4B-B1A27BF68A9D}"/>
              </a:ext>
            </a:extLst>
          </p:cNvPr>
          <p:cNvGraphicFramePr>
            <a:graphicFrameLocks noGrp="1"/>
          </p:cNvGraphicFramePr>
          <p:nvPr>
            <p:extLst>
              <p:ext uri="{D42A27DB-BD31-4B8C-83A1-F6EECF244321}">
                <p14:modId xmlns:p14="http://schemas.microsoft.com/office/powerpoint/2010/main" val="1904312036"/>
              </p:ext>
            </p:extLst>
          </p:nvPr>
        </p:nvGraphicFramePr>
        <p:xfrm>
          <a:off x="6368811" y="4865787"/>
          <a:ext cx="5213589" cy="822960"/>
        </p:xfrm>
        <a:graphic>
          <a:graphicData uri="http://schemas.openxmlformats.org/drawingml/2006/table">
            <a:tbl>
              <a:tblPr firstRow="1" bandRow="1">
                <a:tableStyleId>{5C22544A-7EE6-4342-B048-85BDC9FD1C3A}</a:tableStyleId>
              </a:tblPr>
              <a:tblGrid>
                <a:gridCol w="3332958">
                  <a:extLst>
                    <a:ext uri="{9D8B030D-6E8A-4147-A177-3AD203B41FA5}">
                      <a16:colId xmlns:a16="http://schemas.microsoft.com/office/drawing/2014/main" val="2623414134"/>
                    </a:ext>
                  </a:extLst>
                </a:gridCol>
                <a:gridCol w="1880631">
                  <a:extLst>
                    <a:ext uri="{9D8B030D-6E8A-4147-A177-3AD203B41FA5}">
                      <a16:colId xmlns:a16="http://schemas.microsoft.com/office/drawing/2014/main" val="3925957063"/>
                    </a:ext>
                  </a:extLst>
                </a:gridCol>
              </a:tblGrid>
              <a:tr h="5882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Cost Neutrality on Investment of $000,000</a:t>
                      </a:r>
                    </a:p>
                  </a:txBody>
                  <a:tcPr>
                    <a:lnL w="12700" cap="flat" cmpd="sng" algn="ctr">
                      <a:solidFill>
                        <a:schemeClr val="tx2"/>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LOS Cost Reduction</a:t>
                      </a:r>
                    </a:p>
                  </a:txBody>
                  <a:tcPr>
                    <a:lnL w="12700" cap="flat" cmpd="sng" algn="ctr">
                      <a:solidFill>
                        <a:schemeClr val="tx1">
                          <a:lumMod val="20000"/>
                          <a:lumOff val="8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7459007"/>
                  </a:ext>
                </a:extLst>
              </a:tr>
            </a:tbl>
          </a:graphicData>
        </a:graphic>
      </p:graphicFrame>
      <p:sp>
        <p:nvSpPr>
          <p:cNvPr id="13" name="TextBox 12">
            <a:extLst>
              <a:ext uri="{FF2B5EF4-FFF2-40B4-BE49-F238E27FC236}">
                <a16:creationId xmlns:a16="http://schemas.microsoft.com/office/drawing/2014/main" id="{A0DDD7E3-A689-384D-9102-15F04BE3A624}"/>
              </a:ext>
            </a:extLst>
          </p:cNvPr>
          <p:cNvSpPr txBox="1"/>
          <p:nvPr/>
        </p:nvSpPr>
        <p:spPr>
          <a:xfrm>
            <a:off x="6294889" y="5686378"/>
            <a:ext cx="5361432" cy="553998"/>
          </a:xfrm>
          <a:prstGeom prst="rect">
            <a:avLst/>
          </a:prstGeom>
          <a:noFill/>
        </p:spPr>
        <p:txBody>
          <a:bodyPr wrap="square" rtlCol="0">
            <a:spAutoFit/>
          </a:bodyPr>
          <a:lstStyle/>
          <a:p>
            <a:r>
              <a:rPr lang="en-US" sz="1000" b="1" dirty="0">
                <a:latin typeface="Verdana" panose="020B0604030504040204" pitchFamily="34" charset="0"/>
                <a:ea typeface="Verdana" panose="020B0604030504040204" pitchFamily="34" charset="0"/>
                <a:cs typeface="Verdana" panose="020B0604030504040204" pitchFamily="34" charset="0"/>
              </a:rPr>
              <a:t>Number of Patients</a:t>
            </a:r>
            <a:r>
              <a:rPr lang="en-US" sz="1000" dirty="0">
                <a:latin typeface="Verdana" panose="020B0604030504040204" pitchFamily="34" charset="0"/>
                <a:ea typeface="Verdana" panose="020B0604030504040204" pitchFamily="34" charset="0"/>
                <a:cs typeface="Verdana" panose="020B0604030504040204" pitchFamily="34" charset="0"/>
              </a:rPr>
              <a:t>: 000</a:t>
            </a:r>
          </a:p>
          <a:p>
            <a:r>
              <a:rPr lang="en-US" sz="1000" b="1" dirty="0">
                <a:latin typeface="Verdana" panose="020B0604030504040204" pitchFamily="34" charset="0"/>
                <a:ea typeface="Verdana" panose="020B0604030504040204" pitchFamily="34" charset="0"/>
                <a:cs typeface="Verdana" panose="020B0604030504040204" pitchFamily="34" charset="0"/>
              </a:rPr>
              <a:t>Timeframe</a:t>
            </a:r>
            <a:r>
              <a:rPr lang="en-US" sz="1000" dirty="0">
                <a:latin typeface="Verdana" panose="020B0604030504040204" pitchFamily="34" charset="0"/>
                <a:ea typeface="Verdana" panose="020B0604030504040204" pitchFamily="34" charset="0"/>
                <a:cs typeface="Verdana" panose="020B0604030504040204" pitchFamily="34" charset="0"/>
              </a:rPr>
              <a:t>: [Month / Year] - [Month / Year].</a:t>
            </a:r>
          </a:p>
          <a:p>
            <a:r>
              <a:rPr lang="en-US" sz="1000" b="1" dirty="0">
                <a:latin typeface="Verdana" panose="020B0604030504040204" pitchFamily="34" charset="0"/>
                <a:ea typeface="Verdana" panose="020B0604030504040204" pitchFamily="34" charset="0"/>
                <a:cs typeface="Verdana" panose="020B0604030504040204" pitchFamily="34" charset="0"/>
              </a:rPr>
              <a:t>PleuraFlow Price</a:t>
            </a:r>
            <a:r>
              <a:rPr lang="en-US" sz="1000" dirty="0">
                <a:latin typeface="Verdana" panose="020B0604030504040204" pitchFamily="34" charset="0"/>
                <a:ea typeface="Verdana" panose="020B0604030504040204" pitchFamily="34" charset="0"/>
                <a:cs typeface="Verdana" panose="020B0604030504040204" pitchFamily="34" charset="0"/>
              </a:rPr>
              <a:t>: $00/unit</a:t>
            </a:r>
          </a:p>
        </p:txBody>
      </p:sp>
      <p:sp>
        <p:nvSpPr>
          <p:cNvPr id="11" name="TextBox 10">
            <a:extLst>
              <a:ext uri="{FF2B5EF4-FFF2-40B4-BE49-F238E27FC236}">
                <a16:creationId xmlns:a16="http://schemas.microsoft.com/office/drawing/2014/main" id="{686B7EC5-A1A6-3244-9D47-8B2344C988C6}"/>
              </a:ext>
            </a:extLst>
          </p:cNvPr>
          <p:cNvSpPr txBox="1"/>
          <p:nvPr/>
        </p:nvSpPr>
        <p:spPr>
          <a:xfrm>
            <a:off x="710692" y="6539880"/>
            <a:ext cx="9347707" cy="107722"/>
          </a:xfrm>
          <a:prstGeom prst="rect">
            <a:avLst/>
          </a:prstGeom>
          <a:noFill/>
        </p:spPr>
        <p:txBody>
          <a:bodyPr wrap="square" lIns="0" tIns="0" rIns="0" bIns="0" rtlCol="0">
            <a:spAutoFit/>
          </a:bodyPr>
          <a:lstStyle>
            <a:defPPr>
              <a:defRPr lang="en-US"/>
            </a:defPPr>
            <a:lvl1pPr>
              <a:defRPr sz="700">
                <a:latin typeface="Verdana" panose="020B0604030504040204" pitchFamily="34" charset="0"/>
                <a:ea typeface="Verdana" panose="020B0604030504040204" pitchFamily="34" charset="0"/>
                <a:cs typeface="Verdana" panose="020B0604030504040204" pitchFamily="34" charset="0"/>
              </a:defRPr>
            </a:lvl1pPr>
          </a:lstStyle>
          <a:p>
            <a:r>
              <a:rPr lang="en-US" dirty="0"/>
              <a:t>1999 - 2019 AHA Annual Survey, Copyright 2020 by Health Forum, LLC, an affiliate of the American Hospital Association. Special data request, 2020. Available at </a:t>
            </a:r>
            <a:r>
              <a:rPr lang="en-US" dirty="0">
                <a:hlinkClick r:id="rId3"/>
              </a:rPr>
              <a:t>http://www.ahaonlinestore.com</a:t>
            </a:r>
            <a:r>
              <a:rPr lang="en-US" dirty="0"/>
              <a:t>.</a:t>
            </a:r>
          </a:p>
        </p:txBody>
      </p:sp>
    </p:spTree>
    <p:extLst>
      <p:ext uri="{BB962C8B-B14F-4D97-AF65-F5344CB8AC3E}">
        <p14:creationId xmlns:p14="http://schemas.microsoft.com/office/powerpoint/2010/main" val="224944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17612-2A11-0E46-A0D9-92151DD6ECC1}"/>
              </a:ext>
            </a:extLst>
          </p:cNvPr>
          <p:cNvSpPr>
            <a:spLocks noGrp="1"/>
          </p:cNvSpPr>
          <p:nvPr>
            <p:ph type="title"/>
          </p:nvPr>
        </p:nvSpPr>
        <p:spPr/>
        <p:txBody>
          <a:bodyPr/>
          <a:lstStyle/>
          <a:p>
            <a:r>
              <a:rPr lang="en-US" dirty="0"/>
              <a:t>Summary for [HOSPITAL NAME]</a:t>
            </a:r>
          </a:p>
        </p:txBody>
      </p:sp>
      <p:sp>
        <p:nvSpPr>
          <p:cNvPr id="11" name="Rectangle 10">
            <a:extLst>
              <a:ext uri="{FF2B5EF4-FFF2-40B4-BE49-F238E27FC236}">
                <a16:creationId xmlns:a16="http://schemas.microsoft.com/office/drawing/2014/main" id="{62B6953B-675D-3249-A4D6-D06630DA1EA0}"/>
              </a:ext>
            </a:extLst>
          </p:cNvPr>
          <p:cNvSpPr/>
          <p:nvPr/>
        </p:nvSpPr>
        <p:spPr>
          <a:xfrm>
            <a:off x="1450260" y="2171005"/>
            <a:ext cx="4331108" cy="3150652"/>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2" name="Rectangle 11">
            <a:extLst>
              <a:ext uri="{FF2B5EF4-FFF2-40B4-BE49-F238E27FC236}">
                <a16:creationId xmlns:a16="http://schemas.microsoft.com/office/drawing/2014/main" id="{10100C2B-8902-2944-94CC-E15236AD63A4}"/>
              </a:ext>
            </a:extLst>
          </p:cNvPr>
          <p:cNvSpPr/>
          <p:nvPr/>
        </p:nvSpPr>
        <p:spPr>
          <a:xfrm>
            <a:off x="1450259" y="2171005"/>
            <a:ext cx="4331108" cy="1143000"/>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08CF5A57-A0E5-CF44-83AA-5D73E8828060}"/>
              </a:ext>
            </a:extLst>
          </p:cNvPr>
          <p:cNvSpPr txBox="1"/>
          <p:nvPr/>
        </p:nvSpPr>
        <p:spPr>
          <a:xfrm>
            <a:off x="1475657" y="2395795"/>
            <a:ext cx="4287651" cy="707886"/>
          </a:xfrm>
          <a:prstGeom prst="rect">
            <a:avLst/>
          </a:prstGeom>
          <a:noFill/>
        </p:spPr>
        <p:txBody>
          <a:bodyPr wrap="square" rtlCol="0">
            <a:spAutoFit/>
          </a:bodyPr>
          <a:lstStyle/>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Projected Net Savings for </a:t>
            </a:r>
          </a:p>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Retained Blood</a:t>
            </a:r>
          </a:p>
        </p:txBody>
      </p:sp>
      <p:sp>
        <p:nvSpPr>
          <p:cNvPr id="14" name="TextBox 13">
            <a:extLst>
              <a:ext uri="{FF2B5EF4-FFF2-40B4-BE49-F238E27FC236}">
                <a16:creationId xmlns:a16="http://schemas.microsoft.com/office/drawing/2014/main" id="{D83425D5-D8FE-DD4E-8057-E743CBF1EC31}"/>
              </a:ext>
            </a:extLst>
          </p:cNvPr>
          <p:cNvSpPr txBox="1"/>
          <p:nvPr/>
        </p:nvSpPr>
        <p:spPr>
          <a:xfrm>
            <a:off x="1450256" y="3821924"/>
            <a:ext cx="4287651" cy="707886"/>
          </a:xfrm>
          <a:prstGeom prst="rect">
            <a:avLst/>
          </a:prstGeom>
          <a:noFill/>
        </p:spPr>
        <p:txBody>
          <a:bodyPr wrap="square" rtlCol="0">
            <a:spAutoFit/>
          </a:bodyPr>
          <a:lstStyle/>
          <a:p>
            <a:pPr algn="ctr" fontAlgn="auto">
              <a:spcBef>
                <a:spcPts val="0"/>
              </a:spcBef>
              <a:spcAft>
                <a:spcPts val="0"/>
              </a:spcAft>
              <a:defRPr/>
            </a:pPr>
            <a:r>
              <a:rPr lang="en-US" sz="4000" b="1" dirty="0">
                <a:latin typeface="Verdana" panose="020B0604030504040204" pitchFamily="34" charset="0"/>
                <a:ea typeface="Verdana" panose="020B0604030504040204" pitchFamily="34" charset="0"/>
                <a:cs typeface="Verdana" panose="020B0604030504040204" pitchFamily="34" charset="0"/>
              </a:rPr>
              <a:t>$0,000,000</a:t>
            </a:r>
          </a:p>
        </p:txBody>
      </p:sp>
      <p:sp>
        <p:nvSpPr>
          <p:cNvPr id="15" name="Rectangle 14">
            <a:extLst>
              <a:ext uri="{FF2B5EF4-FFF2-40B4-BE49-F238E27FC236}">
                <a16:creationId xmlns:a16="http://schemas.microsoft.com/office/drawing/2014/main" id="{41A0C418-9463-E849-A43A-9C0901AADC0D}"/>
              </a:ext>
            </a:extLst>
          </p:cNvPr>
          <p:cNvSpPr/>
          <p:nvPr/>
        </p:nvSpPr>
        <p:spPr>
          <a:xfrm>
            <a:off x="6538454" y="2171005"/>
            <a:ext cx="4331108" cy="3150652"/>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6" name="Rectangle 15">
            <a:extLst>
              <a:ext uri="{FF2B5EF4-FFF2-40B4-BE49-F238E27FC236}">
                <a16:creationId xmlns:a16="http://schemas.microsoft.com/office/drawing/2014/main" id="{E5F86A96-30DB-1742-B615-C4034D2B7129}"/>
              </a:ext>
            </a:extLst>
          </p:cNvPr>
          <p:cNvSpPr/>
          <p:nvPr/>
        </p:nvSpPr>
        <p:spPr>
          <a:xfrm>
            <a:off x="6538453" y="2171005"/>
            <a:ext cx="4331108" cy="114300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CC4D06B3-8AB4-844A-94C8-6F023A4F1302}"/>
              </a:ext>
            </a:extLst>
          </p:cNvPr>
          <p:cNvSpPr txBox="1"/>
          <p:nvPr/>
        </p:nvSpPr>
        <p:spPr>
          <a:xfrm>
            <a:off x="6538451" y="2383095"/>
            <a:ext cx="4287651" cy="707886"/>
          </a:xfrm>
          <a:prstGeom prst="rect">
            <a:avLst/>
          </a:prstGeom>
          <a:noFill/>
        </p:spPr>
        <p:txBody>
          <a:bodyPr wrap="square" rtlCol="0">
            <a:spAutoFit/>
          </a:bodyPr>
          <a:lstStyle/>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Projected Net Savings for</a:t>
            </a:r>
          </a:p>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Length of Stay </a:t>
            </a:r>
          </a:p>
        </p:txBody>
      </p:sp>
      <p:sp>
        <p:nvSpPr>
          <p:cNvPr id="18" name="TextBox 17">
            <a:extLst>
              <a:ext uri="{FF2B5EF4-FFF2-40B4-BE49-F238E27FC236}">
                <a16:creationId xmlns:a16="http://schemas.microsoft.com/office/drawing/2014/main" id="{55ED74D7-2B93-9D4A-B7B2-B27606A85F58}"/>
              </a:ext>
            </a:extLst>
          </p:cNvPr>
          <p:cNvSpPr txBox="1"/>
          <p:nvPr/>
        </p:nvSpPr>
        <p:spPr>
          <a:xfrm>
            <a:off x="6563850" y="3832015"/>
            <a:ext cx="4287651" cy="707886"/>
          </a:xfrm>
          <a:prstGeom prst="rect">
            <a:avLst/>
          </a:prstGeom>
          <a:noFill/>
        </p:spPr>
        <p:txBody>
          <a:bodyPr wrap="square" rtlCol="0">
            <a:spAutoFit/>
          </a:bodyPr>
          <a:lstStyle/>
          <a:p>
            <a:pPr algn="ctr" fontAlgn="auto">
              <a:spcBef>
                <a:spcPts val="0"/>
              </a:spcBef>
              <a:spcAft>
                <a:spcPts val="0"/>
              </a:spcAft>
              <a:defRPr/>
            </a:pPr>
            <a:r>
              <a:rPr lang="en-US" sz="4000" b="1" dirty="0">
                <a:latin typeface="Verdana" panose="020B0604030504040204" pitchFamily="34" charset="0"/>
                <a:ea typeface="Verdana" panose="020B0604030504040204" pitchFamily="34" charset="0"/>
                <a:cs typeface="Verdana" panose="020B0604030504040204" pitchFamily="34" charset="0"/>
              </a:rPr>
              <a:t>$0,000,000</a:t>
            </a:r>
          </a:p>
        </p:txBody>
      </p:sp>
      <p:sp>
        <p:nvSpPr>
          <p:cNvPr id="19" name="Footer Placeholder 3">
            <a:extLst>
              <a:ext uri="{FF2B5EF4-FFF2-40B4-BE49-F238E27FC236}">
                <a16:creationId xmlns:a16="http://schemas.microsoft.com/office/drawing/2014/main" id="{8C0854DB-3D48-8A41-80A9-E141FC6ECEE5}"/>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23</a:t>
            </a:fld>
            <a:endParaRPr lang="en-US"/>
          </a:p>
        </p:txBody>
      </p:sp>
    </p:spTree>
    <p:extLst>
      <p:ext uri="{BB962C8B-B14F-4D97-AF65-F5344CB8AC3E}">
        <p14:creationId xmlns:p14="http://schemas.microsoft.com/office/powerpoint/2010/main" val="7381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a:xfrm>
            <a:off x="609599" y="114222"/>
            <a:ext cx="11360727" cy="1143000"/>
          </a:xfrm>
        </p:spPr>
        <p:txBody>
          <a:bodyPr/>
          <a:lstStyle/>
          <a:p>
            <a:r>
              <a:rPr lang="en-US" cap="none" dirty="0"/>
              <a:t>PLEURAFLOW BENEFITS EVERYONE</a:t>
            </a:r>
          </a:p>
        </p:txBody>
      </p:sp>
      <p:sp>
        <p:nvSpPr>
          <p:cNvPr id="5" name="Content Placeholder 2">
            <a:extLst>
              <a:ext uri="{FF2B5EF4-FFF2-40B4-BE49-F238E27FC236}">
                <a16:creationId xmlns:a16="http://schemas.microsoft.com/office/drawing/2014/main" id="{B5B3A697-BC5C-9341-B61D-360ABB422D87}"/>
              </a:ext>
            </a:extLst>
          </p:cNvPr>
          <p:cNvSpPr txBox="1">
            <a:spLocks/>
          </p:cNvSpPr>
          <p:nvPr/>
        </p:nvSpPr>
        <p:spPr>
          <a:xfrm>
            <a:off x="1281548" y="1872384"/>
            <a:ext cx="4752106" cy="574963"/>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b="1" dirty="0">
              <a:solidFill>
                <a:schemeClr val="accent2"/>
              </a:solidFill>
            </a:endParaRPr>
          </a:p>
        </p:txBody>
      </p:sp>
      <p:sp>
        <p:nvSpPr>
          <p:cNvPr id="10" name="Content Placeholder 2">
            <a:extLst>
              <a:ext uri="{FF2B5EF4-FFF2-40B4-BE49-F238E27FC236}">
                <a16:creationId xmlns:a16="http://schemas.microsoft.com/office/drawing/2014/main" id="{94041314-611D-A64B-9B0D-F3ED57C5B9B9}"/>
              </a:ext>
            </a:extLst>
          </p:cNvPr>
          <p:cNvSpPr>
            <a:spLocks noGrp="1"/>
          </p:cNvSpPr>
          <p:nvPr>
            <p:ph idx="1"/>
          </p:nvPr>
        </p:nvSpPr>
        <p:spPr>
          <a:xfrm>
            <a:off x="678874" y="1810039"/>
            <a:ext cx="8063344" cy="574963"/>
          </a:xfrm>
        </p:spPr>
        <p:txBody>
          <a:bodyPr/>
          <a:lstStyle/>
          <a:p>
            <a:pPr marL="0" indent="0">
              <a:buNone/>
            </a:pPr>
            <a:r>
              <a:rPr lang="en-US" b="1" dirty="0">
                <a:solidFill>
                  <a:schemeClr val="accent2"/>
                </a:solidFill>
              </a:rPr>
              <a:t>Executive Summary</a:t>
            </a:r>
          </a:p>
        </p:txBody>
      </p:sp>
      <p:cxnSp>
        <p:nvCxnSpPr>
          <p:cNvPr id="13" name="Straight Connector 12">
            <a:extLst>
              <a:ext uri="{FF2B5EF4-FFF2-40B4-BE49-F238E27FC236}">
                <a16:creationId xmlns:a16="http://schemas.microsoft.com/office/drawing/2014/main" id="{17D42AFD-8449-9549-B749-C4991C6996A3}"/>
              </a:ext>
            </a:extLst>
          </p:cNvPr>
          <p:cNvCxnSpPr/>
          <p:nvPr/>
        </p:nvCxnSpPr>
        <p:spPr>
          <a:xfrm>
            <a:off x="782781" y="2425700"/>
            <a:ext cx="10583719"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409A43D7-1A6D-7547-A014-EA5E03171CDB}"/>
              </a:ext>
            </a:extLst>
          </p:cNvPr>
          <p:cNvSpPr txBox="1">
            <a:spLocks/>
          </p:cNvSpPr>
          <p:nvPr/>
        </p:nvSpPr>
        <p:spPr>
          <a:xfrm>
            <a:off x="782781" y="2734261"/>
            <a:ext cx="8309704" cy="3394300"/>
          </a:xfrm>
          <a:prstGeom prst="rect">
            <a:avLst/>
          </a:prstGeom>
        </p:spPr>
        <p:txBody>
          <a:bodyPr lIns="0" tIns="0" rIns="0" bIns="0"/>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Font typeface="+mj-lt"/>
              <a:buAutoNum type="arabicPeriod"/>
            </a:pPr>
            <a:r>
              <a:rPr lang="en-US" sz="1600" dirty="0">
                <a:solidFill>
                  <a:schemeClr val="accent2"/>
                </a:solidFill>
              </a:rPr>
              <a:t>Adopting </a:t>
            </a:r>
            <a:r>
              <a:rPr lang="en-US" sz="1600" dirty="0" err="1">
                <a:solidFill>
                  <a:schemeClr val="accent2"/>
                </a:solidFill>
              </a:rPr>
              <a:t>PleuraFlow</a:t>
            </a:r>
            <a:r>
              <a:rPr lang="en-US" sz="1600" dirty="0">
                <a:solidFill>
                  <a:schemeClr val="accent2"/>
                </a:solidFill>
              </a:rPr>
              <a:t> ACT</a:t>
            </a:r>
            <a:r>
              <a:rPr lang="en-US" sz="1600" baseline="30000" dirty="0">
                <a:solidFill>
                  <a:schemeClr val="accent2"/>
                </a:solidFill>
              </a:rPr>
              <a:t>®</a:t>
            </a:r>
            <a:r>
              <a:rPr lang="en-US" sz="1600" dirty="0">
                <a:solidFill>
                  <a:schemeClr val="accent2"/>
                </a:solidFill>
              </a:rPr>
              <a:t> is immediately cost-effective and will increase cash-flow from operations at [Hospital Name]</a:t>
            </a:r>
            <a:br>
              <a:rPr lang="en-US" sz="1600" dirty="0">
                <a:solidFill>
                  <a:schemeClr val="accent2"/>
                </a:solidFill>
              </a:rPr>
            </a:br>
            <a:r>
              <a:rPr lang="en-US" sz="1600" dirty="0">
                <a:solidFill>
                  <a:schemeClr val="accent2"/>
                </a:solidFill>
              </a:rPr>
              <a:t> </a:t>
            </a:r>
          </a:p>
          <a:p>
            <a:pPr>
              <a:buFont typeface="+mj-lt"/>
              <a:buAutoNum type="arabicPeriod"/>
            </a:pPr>
            <a:r>
              <a:rPr lang="en-US" sz="1600" dirty="0">
                <a:solidFill>
                  <a:schemeClr val="accent2"/>
                </a:solidFill>
              </a:rPr>
              <a:t>Implementing an Active Clearance strategy to maintain chest tube patency aligns with ERAS Cardiac Surgery Recommended Guidelines.</a:t>
            </a:r>
            <a:br>
              <a:rPr lang="en-US" sz="1600" dirty="0">
                <a:solidFill>
                  <a:schemeClr val="accent2"/>
                </a:solidFill>
              </a:rPr>
            </a:br>
            <a:endParaRPr lang="en-US" sz="1600" dirty="0">
              <a:solidFill>
                <a:schemeClr val="accent2"/>
              </a:solidFill>
            </a:endParaRPr>
          </a:p>
          <a:p>
            <a:pPr>
              <a:buFont typeface="+mj-lt"/>
              <a:buAutoNum type="arabicPeriod"/>
            </a:pPr>
            <a:r>
              <a:rPr lang="en-US" sz="1600" dirty="0">
                <a:solidFill>
                  <a:schemeClr val="accent2"/>
                </a:solidFill>
              </a:rPr>
              <a:t>The PleuraFlow ACT system provides the ICU care teams with a proactive system that eliminates the need for potential reactive clot removing measures like stripping or breaking the sterile field of chest tubes. </a:t>
            </a:r>
          </a:p>
        </p:txBody>
      </p:sp>
      <p:sp>
        <p:nvSpPr>
          <p:cNvPr id="8" name="Footer Placeholder 3">
            <a:extLst>
              <a:ext uri="{FF2B5EF4-FFF2-40B4-BE49-F238E27FC236}">
                <a16:creationId xmlns:a16="http://schemas.microsoft.com/office/drawing/2014/main" id="{72B3419F-BC9F-A842-B6F4-592A118D808D}"/>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24</a:t>
            </a:fld>
            <a:endParaRPr lang="en-US"/>
          </a:p>
        </p:txBody>
      </p:sp>
    </p:spTree>
    <p:extLst>
      <p:ext uri="{BB962C8B-B14F-4D97-AF65-F5344CB8AC3E}">
        <p14:creationId xmlns:p14="http://schemas.microsoft.com/office/powerpoint/2010/main" val="342839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E8F439-B712-1549-92CA-28A0A9CA23F4}"/>
              </a:ext>
            </a:extLst>
          </p:cNvPr>
          <p:cNvSpPr>
            <a:spLocks noGrp="1"/>
          </p:cNvSpPr>
          <p:nvPr>
            <p:ph type="title"/>
          </p:nvPr>
        </p:nvSpPr>
        <p:spPr/>
        <p:txBody>
          <a:bodyPr/>
          <a:lstStyle/>
          <a:p>
            <a:r>
              <a:rPr lang="en-US" dirty="0"/>
              <a:t>THANK </a:t>
            </a:r>
            <a:r>
              <a:rPr lang="en-US" dirty="0" err="1"/>
              <a:t>yOU</a:t>
            </a:r>
            <a:endParaRPr lang="en-US" dirty="0"/>
          </a:p>
        </p:txBody>
      </p:sp>
      <p:sp>
        <p:nvSpPr>
          <p:cNvPr id="4" name="Footer Placeholder 3">
            <a:extLst>
              <a:ext uri="{FF2B5EF4-FFF2-40B4-BE49-F238E27FC236}">
                <a16:creationId xmlns:a16="http://schemas.microsoft.com/office/drawing/2014/main" id="{FB2C165D-86B8-C941-9AFE-7B20306D89BF}"/>
              </a:ext>
            </a:extLst>
          </p:cNvPr>
          <p:cNvSpPr>
            <a:spLocks noGrp="1"/>
          </p:cNvSpPr>
          <p:nvPr>
            <p:ph type="ftr" sz="quarter" idx="4294967295"/>
          </p:nvPr>
        </p:nvSpPr>
        <p:spPr>
          <a:xfrm>
            <a:off x="0" y="6437313"/>
            <a:ext cx="4114800" cy="365125"/>
          </a:xfrm>
        </p:spPr>
        <p:txBody>
          <a:bodyPr/>
          <a:lstStyle/>
          <a:p>
            <a:fld id="{5629264B-7259-104B-83E9-3A015A581CE7}" type="slidenum">
              <a:rPr lang="en-US" smtClean="0"/>
              <a:pPr/>
              <a:t>25</a:t>
            </a:fld>
            <a:endParaRPr lang="en-US"/>
          </a:p>
        </p:txBody>
      </p:sp>
    </p:spTree>
    <p:extLst>
      <p:ext uri="{BB962C8B-B14F-4D97-AF65-F5344CB8AC3E}">
        <p14:creationId xmlns:p14="http://schemas.microsoft.com/office/powerpoint/2010/main" val="317936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4294967295"/>
          </p:nvPr>
        </p:nvSpPr>
        <p:spPr>
          <a:xfrm>
            <a:off x="0" y="6437313"/>
            <a:ext cx="4114800" cy="365125"/>
          </a:xfrm>
          <a:prstGeom prst="rect">
            <a:avLst/>
          </a:prstGeom>
        </p:spPr>
        <p:txBody>
          <a:bodyPr/>
          <a:lstStyle/>
          <a:p>
            <a:fld id="{5629264B-7259-104B-83E9-3A015A581CE7}" type="slidenum">
              <a:rPr lang="en-US" smtClean="0"/>
              <a:pPr/>
              <a:t>26</a:t>
            </a:fld>
            <a:endParaRPr lang="en-US" dirty="0"/>
          </a:p>
        </p:txBody>
      </p:sp>
      <p:pic>
        <p:nvPicPr>
          <p:cNvPr id="6" name="Picture 5" descr="A person posing for the camera&#10;&#10;Description automatically generated">
            <a:extLst>
              <a:ext uri="{FF2B5EF4-FFF2-40B4-BE49-F238E27FC236}">
                <a16:creationId xmlns:a16="http://schemas.microsoft.com/office/drawing/2014/main" id="{15740C60-A0A6-7640-9A1E-3A91B7EA78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78" y="0"/>
            <a:ext cx="12195778" cy="6886850"/>
          </a:xfrm>
          <a:prstGeom prst="rect">
            <a:avLst/>
          </a:prstGeom>
        </p:spPr>
      </p:pic>
      <p:pic>
        <p:nvPicPr>
          <p:cNvPr id="7" name="Picture 6">
            <a:extLst>
              <a:ext uri="{FF2B5EF4-FFF2-40B4-BE49-F238E27FC236}">
                <a16:creationId xmlns:a16="http://schemas.microsoft.com/office/drawing/2014/main" id="{E42FA261-E90A-CB43-8FE0-07CBB296E6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56062" y="365124"/>
            <a:ext cx="2880478" cy="543969"/>
          </a:xfrm>
          <a:prstGeom prst="rect">
            <a:avLst/>
          </a:prstGeom>
        </p:spPr>
      </p:pic>
      <p:pic>
        <p:nvPicPr>
          <p:cNvPr id="8" name="Graphic 7">
            <a:extLst>
              <a:ext uri="{FF2B5EF4-FFF2-40B4-BE49-F238E27FC236}">
                <a16:creationId xmlns:a16="http://schemas.microsoft.com/office/drawing/2014/main" id="{C8818DDD-A63E-2F45-A86A-9A165F270C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0672" y="3157015"/>
            <a:ext cx="9410656" cy="543969"/>
          </a:xfrm>
          <a:prstGeom prst="rect">
            <a:avLst/>
          </a:prstGeom>
        </p:spPr>
      </p:pic>
    </p:spTree>
    <p:extLst>
      <p:ext uri="{BB962C8B-B14F-4D97-AF65-F5344CB8AC3E}">
        <p14:creationId xmlns:p14="http://schemas.microsoft.com/office/powerpoint/2010/main" val="349608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Independent Audit of </a:t>
            </a:r>
            <a:r>
              <a:rPr lang="en-US" cap="none" dirty="0" err="1"/>
              <a:t>PleuraFlow</a:t>
            </a:r>
            <a:r>
              <a:rPr lang="en-US" cap="none" baseline="30000" dirty="0"/>
              <a:t>®</a:t>
            </a:r>
            <a:r>
              <a:rPr lang="en-US" cap="none" dirty="0"/>
              <a:t> Cost-Benefit</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27</a:t>
            </a:fld>
            <a:endParaRPr lang="en-US"/>
          </a:p>
        </p:txBody>
      </p:sp>
      <p:sp>
        <p:nvSpPr>
          <p:cNvPr id="59" name="TextBox 58">
            <a:extLst>
              <a:ext uri="{FF2B5EF4-FFF2-40B4-BE49-F238E27FC236}">
                <a16:creationId xmlns:a16="http://schemas.microsoft.com/office/drawing/2014/main" id="{CDB77F95-BCE4-2242-89E2-429BDA86A98F}"/>
              </a:ext>
            </a:extLst>
          </p:cNvPr>
          <p:cNvSpPr txBox="1"/>
          <p:nvPr/>
        </p:nvSpPr>
        <p:spPr>
          <a:xfrm>
            <a:off x="7609840" y="2276809"/>
            <a:ext cx="4251958" cy="2957220"/>
          </a:xfrm>
          <a:prstGeom prst="rect">
            <a:avLst/>
          </a:prstGeom>
          <a:noFill/>
        </p:spPr>
        <p:txBody>
          <a:bodyPr wrap="square">
            <a:spAutoFit/>
          </a:bodyPr>
          <a:lstStyle/>
          <a:p>
            <a:pPr>
              <a:lnSpc>
                <a:spcPct val="150000"/>
              </a:lnSpc>
            </a:pPr>
            <a:r>
              <a:rPr lang="en-US" sz="1400" dirty="0">
                <a:latin typeface="Verdana" panose="020B0604030504040204" pitchFamily="34" charset="0"/>
                <a:ea typeface="Verdana" panose="020B0604030504040204" pitchFamily="34" charset="0"/>
                <a:cs typeface="Verdana" panose="020B0604030504040204" pitchFamily="34" charset="0"/>
              </a:rPr>
              <a:t>Independent &amp; Peer Reviewed Publication </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of US Hospital Analysis of Cost-Benefit Per Patient of </a:t>
            </a:r>
            <a:r>
              <a:rPr lang="en-US" sz="1400" dirty="0" err="1">
                <a:latin typeface="Verdana" panose="020B0604030504040204" pitchFamily="34" charset="0"/>
                <a:ea typeface="Verdana" panose="020B0604030504040204" pitchFamily="34" charset="0"/>
                <a:cs typeface="Verdana" panose="020B0604030504040204" pitchFamily="34" charset="0"/>
              </a:rPr>
              <a:t>PleuraFlow</a:t>
            </a:r>
            <a:r>
              <a:rPr lang="en-US" sz="1400" dirty="0">
                <a:latin typeface="Verdana" panose="020B0604030504040204" pitchFamily="34" charset="0"/>
                <a:ea typeface="Verdana" panose="020B0604030504040204" pitchFamily="34" charset="0"/>
                <a:cs typeface="Verdana" panose="020B0604030504040204" pitchFamily="34" charset="0"/>
              </a:rPr>
              <a:t> Use (CMC, </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Manchester, NH) </a:t>
            </a:r>
          </a:p>
          <a:p>
            <a:pPr>
              <a:lnSpc>
                <a:spcPct val="150000"/>
              </a:lnSpc>
            </a:pPr>
            <a:endParaRPr lang="en-US" sz="14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sz="1400" dirty="0">
                <a:latin typeface="Verdana" panose="020B0604030504040204" pitchFamily="34" charset="0"/>
                <a:ea typeface="Verdana" panose="020B0604030504040204" pitchFamily="34" charset="0"/>
                <a:cs typeface="Verdana" panose="020B0604030504040204" pitchFamily="34" charset="0"/>
              </a:rPr>
              <a:t>Cost-Benefit driven by fewer re-operations, less transfusion, reduced CXR, less lab-work, shorter </a:t>
            </a:r>
            <a:r>
              <a:rPr lang="en-US" sz="1400" dirty="0" err="1">
                <a:latin typeface="Verdana" panose="020B0604030504040204" pitchFamily="34" charset="0"/>
                <a:ea typeface="Verdana" panose="020B0604030504040204" pitchFamily="34" charset="0"/>
                <a:cs typeface="Verdana" panose="020B0604030504040204" pitchFamily="34" charset="0"/>
              </a:rPr>
              <a:t>vent.time</a:t>
            </a:r>
            <a:r>
              <a:rPr lang="en-US" sz="1400" dirty="0">
                <a:latin typeface="Verdana" panose="020B0604030504040204" pitchFamily="34" charset="0"/>
                <a:ea typeface="Verdana" panose="020B0604030504040204" pitchFamily="34" charset="0"/>
                <a:cs typeface="Verdana" panose="020B0604030504040204" pitchFamily="34" charset="0"/>
              </a:rPr>
              <a:t> and overall significant decrease in </a:t>
            </a:r>
            <a:r>
              <a:rPr lang="en-US" sz="1400" dirty="0" err="1">
                <a:latin typeface="Verdana" panose="020B0604030504040204" pitchFamily="34" charset="0"/>
                <a:ea typeface="Verdana" panose="020B0604030504040204" pitchFamily="34" charset="0"/>
                <a:cs typeface="Verdana" panose="020B0604030504040204" pitchFamily="34" charset="0"/>
              </a:rPr>
              <a:t>LoS</a:t>
            </a:r>
            <a:r>
              <a:rPr lang="en-US" sz="1400" dirty="0">
                <a:latin typeface="Verdana" panose="020B0604030504040204" pitchFamily="34" charset="0"/>
                <a:ea typeface="Verdana" panose="020B0604030504040204" pitchFamily="34" charset="0"/>
                <a:cs typeface="Verdana" panose="020B0604030504040204" pitchFamily="34" charset="0"/>
              </a:rPr>
              <a:t> and readmissions</a:t>
            </a:r>
          </a:p>
        </p:txBody>
      </p:sp>
      <p:sp>
        <p:nvSpPr>
          <p:cNvPr id="60" name="TextBox 59">
            <a:extLst>
              <a:ext uri="{FF2B5EF4-FFF2-40B4-BE49-F238E27FC236}">
                <a16:creationId xmlns:a16="http://schemas.microsoft.com/office/drawing/2014/main" id="{96189BD5-0725-4B45-A4A2-8041E419A2B5}"/>
              </a:ext>
            </a:extLst>
          </p:cNvPr>
          <p:cNvSpPr txBox="1"/>
          <p:nvPr/>
        </p:nvSpPr>
        <p:spPr>
          <a:xfrm>
            <a:off x="477520" y="2943428"/>
            <a:ext cx="4947920" cy="1341393"/>
          </a:xfrm>
          <a:prstGeom prst="rect">
            <a:avLst/>
          </a:prstGeom>
          <a:noFill/>
        </p:spPr>
        <p:txBody>
          <a:bodyPr wrap="square">
            <a:spAutoFit/>
          </a:bodyPr>
          <a:lstStyle/>
          <a:p>
            <a:pPr>
              <a:lnSpc>
                <a:spcPct val="150000"/>
              </a:lnSpc>
            </a:pPr>
            <a:r>
              <a:rPr lang="en-US" sz="1400" dirty="0">
                <a:latin typeface="Verdana" panose="020B0604030504040204" pitchFamily="34" charset="0"/>
                <a:ea typeface="Verdana" panose="020B0604030504040204" pitchFamily="34" charset="0"/>
                <a:cs typeface="Verdana" panose="020B0604030504040204" pitchFamily="34" charset="0"/>
              </a:rPr>
              <a:t>Post-Operative Atrial Fibrillation </a:t>
            </a:r>
          </a:p>
          <a:p>
            <a:pPr>
              <a:lnSpc>
                <a:spcPct val="150000"/>
              </a:lnSpc>
            </a:pPr>
            <a:r>
              <a:rPr lang="en-US" sz="1400" dirty="0">
                <a:latin typeface="Verdana" panose="020B0604030504040204" pitchFamily="34" charset="0"/>
                <a:ea typeface="Verdana" panose="020B0604030504040204" pitchFamily="34" charset="0"/>
                <a:cs typeface="Verdana" panose="020B0604030504040204" pitchFamily="34" charset="0"/>
              </a:rPr>
              <a:t>Post-Operative Length of Stay (LOS) Pleural Interventions - Percutaneous Retained Blood Composite </a:t>
            </a:r>
          </a:p>
        </p:txBody>
      </p:sp>
      <p:sp>
        <p:nvSpPr>
          <p:cNvPr id="61" name="TextBox 60">
            <a:extLst>
              <a:ext uri="{FF2B5EF4-FFF2-40B4-BE49-F238E27FC236}">
                <a16:creationId xmlns:a16="http://schemas.microsoft.com/office/drawing/2014/main" id="{90D9C9DA-E4BC-1B4C-963A-AE80922AFD32}"/>
              </a:ext>
            </a:extLst>
          </p:cNvPr>
          <p:cNvSpPr txBox="1"/>
          <p:nvPr/>
        </p:nvSpPr>
        <p:spPr>
          <a:xfrm>
            <a:off x="4902200" y="2943428"/>
            <a:ext cx="1046480" cy="1341393"/>
          </a:xfrm>
          <a:prstGeom prst="rect">
            <a:avLst/>
          </a:prstGeom>
          <a:noFill/>
        </p:spPr>
        <p:txBody>
          <a:bodyPr wrap="square">
            <a:spAutoFit/>
          </a:bodyPr>
          <a:lstStyle/>
          <a:p>
            <a:pPr>
              <a:lnSpc>
                <a:spcPct val="150000"/>
              </a:lnSpc>
            </a:pPr>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32.4% </a:t>
            </a:r>
          </a:p>
          <a:p>
            <a:pPr>
              <a:lnSpc>
                <a:spcPct val="150000"/>
              </a:lnSpc>
            </a:pPr>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1 day </a:t>
            </a:r>
          </a:p>
          <a:p>
            <a:pPr>
              <a:lnSpc>
                <a:spcPct val="150000"/>
              </a:lnSpc>
            </a:pPr>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63.2% </a:t>
            </a:r>
          </a:p>
          <a:p>
            <a:pPr>
              <a:lnSpc>
                <a:spcPct val="150000"/>
              </a:lnSpc>
            </a:pPr>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58.3% </a:t>
            </a:r>
          </a:p>
        </p:txBody>
      </p:sp>
      <p:sp>
        <p:nvSpPr>
          <p:cNvPr id="62" name="TextBox 61">
            <a:extLst>
              <a:ext uri="{FF2B5EF4-FFF2-40B4-BE49-F238E27FC236}">
                <a16:creationId xmlns:a16="http://schemas.microsoft.com/office/drawing/2014/main" id="{CA255888-AAB1-2E4B-A903-1B12FC77AF96}"/>
              </a:ext>
            </a:extLst>
          </p:cNvPr>
          <p:cNvSpPr txBox="1"/>
          <p:nvPr/>
        </p:nvSpPr>
        <p:spPr>
          <a:xfrm>
            <a:off x="6136642" y="2963748"/>
            <a:ext cx="1447800" cy="1664623"/>
          </a:xfrm>
          <a:prstGeom prst="rect">
            <a:avLst/>
          </a:prstGeom>
          <a:noFill/>
        </p:spPr>
        <p:txBody>
          <a:bodyPr wrap="square">
            <a:spAutoFit/>
          </a:bodyPr>
          <a:lstStyle/>
          <a:p>
            <a:pPr>
              <a:lnSpc>
                <a:spcPct val="150000"/>
              </a:lnSpc>
            </a:pPr>
            <a:r>
              <a:rPr lang="en-US" sz="14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P = 0.011</a:t>
            </a:r>
          </a:p>
          <a:p>
            <a:pPr>
              <a:lnSpc>
                <a:spcPct val="150000"/>
              </a:lnSpc>
            </a:pPr>
            <a:r>
              <a:rPr lang="en-US" sz="14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P &lt; 0.001</a:t>
            </a:r>
          </a:p>
          <a:p>
            <a:pPr>
              <a:lnSpc>
                <a:spcPct val="150000"/>
              </a:lnSpc>
            </a:pPr>
            <a:r>
              <a:rPr lang="en-US" sz="14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P &lt; 0.001</a:t>
            </a:r>
          </a:p>
          <a:p>
            <a:pPr>
              <a:lnSpc>
                <a:spcPct val="150000"/>
              </a:lnSpc>
            </a:pPr>
            <a:r>
              <a:rPr lang="en-US" sz="14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P &lt; 0.001</a:t>
            </a:r>
          </a:p>
          <a:p>
            <a:pPr>
              <a:lnSpc>
                <a:spcPct val="150000"/>
              </a:lnSpc>
            </a:pPr>
            <a:endParaRPr lang="en-US" sz="14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3" name="TextBox 62">
            <a:extLst>
              <a:ext uri="{FF2B5EF4-FFF2-40B4-BE49-F238E27FC236}">
                <a16:creationId xmlns:a16="http://schemas.microsoft.com/office/drawing/2014/main" id="{D57B209D-D2A7-6A4D-92BF-9C7FF2DCDDD7}"/>
              </a:ext>
            </a:extLst>
          </p:cNvPr>
          <p:cNvSpPr txBox="1"/>
          <p:nvPr/>
        </p:nvSpPr>
        <p:spPr>
          <a:xfrm>
            <a:off x="477520" y="2475655"/>
            <a:ext cx="1371600" cy="331950"/>
          </a:xfrm>
          <a:prstGeom prst="rect">
            <a:avLst/>
          </a:prstGeom>
          <a:noFill/>
        </p:spPr>
        <p:txBody>
          <a:bodyPr wrap="square">
            <a:spAutoFit/>
          </a:bodyPr>
          <a:lstStyle/>
          <a:p>
            <a:pPr>
              <a:lnSpc>
                <a:spcPct val="150000"/>
              </a:lnSpc>
            </a:pPr>
            <a:r>
              <a:rPr lang="en-US" sz="1200" dirty="0">
                <a:latin typeface="Verdana" panose="020B0604030504040204" pitchFamily="34" charset="0"/>
                <a:ea typeface="Verdana" panose="020B0604030504040204" pitchFamily="34" charset="0"/>
                <a:cs typeface="Verdana" panose="020B0604030504040204" pitchFamily="34" charset="0"/>
              </a:rPr>
              <a:t>complication</a:t>
            </a:r>
          </a:p>
        </p:txBody>
      </p:sp>
      <p:sp>
        <p:nvSpPr>
          <p:cNvPr id="64" name="TextBox 63">
            <a:extLst>
              <a:ext uri="{FF2B5EF4-FFF2-40B4-BE49-F238E27FC236}">
                <a16:creationId xmlns:a16="http://schemas.microsoft.com/office/drawing/2014/main" id="{9077C3AF-7382-D842-81EC-C063C6761634}"/>
              </a:ext>
            </a:extLst>
          </p:cNvPr>
          <p:cNvSpPr txBox="1"/>
          <p:nvPr/>
        </p:nvSpPr>
        <p:spPr>
          <a:xfrm>
            <a:off x="4902200" y="2475655"/>
            <a:ext cx="1371600" cy="331950"/>
          </a:xfrm>
          <a:prstGeom prst="rect">
            <a:avLst/>
          </a:prstGeom>
          <a:noFill/>
        </p:spPr>
        <p:txBody>
          <a:bodyPr wrap="square">
            <a:spAutoFit/>
          </a:bodyPr>
          <a:lstStyle/>
          <a:p>
            <a:pPr>
              <a:lnSpc>
                <a:spcPct val="150000"/>
              </a:lnSpc>
            </a:pPr>
            <a:r>
              <a:rPr lang="en-US" sz="1200" dirty="0">
                <a:latin typeface="Verdana" panose="020B0604030504040204" pitchFamily="34" charset="0"/>
                <a:ea typeface="Verdana" panose="020B0604030504040204" pitchFamily="34" charset="0"/>
                <a:cs typeface="Verdana" panose="020B0604030504040204" pitchFamily="34" charset="0"/>
              </a:rPr>
              <a:t>reduction</a:t>
            </a:r>
          </a:p>
        </p:txBody>
      </p:sp>
      <p:sp>
        <p:nvSpPr>
          <p:cNvPr id="65" name="TextBox 64">
            <a:extLst>
              <a:ext uri="{FF2B5EF4-FFF2-40B4-BE49-F238E27FC236}">
                <a16:creationId xmlns:a16="http://schemas.microsoft.com/office/drawing/2014/main" id="{5648E809-9161-9D4E-A084-CB6255F99AD0}"/>
              </a:ext>
            </a:extLst>
          </p:cNvPr>
          <p:cNvSpPr txBox="1"/>
          <p:nvPr/>
        </p:nvSpPr>
        <p:spPr>
          <a:xfrm>
            <a:off x="6136642" y="2475655"/>
            <a:ext cx="1371600" cy="331950"/>
          </a:xfrm>
          <a:prstGeom prst="rect">
            <a:avLst/>
          </a:prstGeom>
          <a:noFill/>
        </p:spPr>
        <p:txBody>
          <a:bodyPr wrap="square">
            <a:spAutoFit/>
          </a:bodyPr>
          <a:lstStyle/>
          <a:p>
            <a:pPr>
              <a:lnSpc>
                <a:spcPct val="150000"/>
              </a:lnSpc>
            </a:pPr>
            <a:r>
              <a:rPr lang="en-US" sz="1200" dirty="0">
                <a:latin typeface="Verdana" panose="020B0604030504040204" pitchFamily="34" charset="0"/>
                <a:ea typeface="Verdana" panose="020B0604030504040204" pitchFamily="34" charset="0"/>
                <a:cs typeface="Verdana" panose="020B0604030504040204" pitchFamily="34" charset="0"/>
              </a:rPr>
              <a:t>P value</a:t>
            </a:r>
          </a:p>
        </p:txBody>
      </p:sp>
      <p:sp>
        <p:nvSpPr>
          <p:cNvPr id="66" name="TextBox 65">
            <a:extLst>
              <a:ext uri="{FF2B5EF4-FFF2-40B4-BE49-F238E27FC236}">
                <a16:creationId xmlns:a16="http://schemas.microsoft.com/office/drawing/2014/main" id="{43C5F215-4D77-484D-BF9C-47ED5E993A7D}"/>
              </a:ext>
            </a:extLst>
          </p:cNvPr>
          <p:cNvSpPr txBox="1"/>
          <p:nvPr/>
        </p:nvSpPr>
        <p:spPr>
          <a:xfrm>
            <a:off x="335282" y="4516611"/>
            <a:ext cx="5801360" cy="411908"/>
          </a:xfrm>
          <a:prstGeom prst="rect">
            <a:avLst/>
          </a:prstGeom>
          <a:noFill/>
        </p:spPr>
        <p:txBody>
          <a:bodyPr wrap="square">
            <a:spAutoFit/>
          </a:bodyPr>
          <a:lstStyle/>
          <a:p>
            <a:pPr>
              <a:lnSpc>
                <a:spcPct val="150000"/>
              </a:lnSpc>
            </a:pPr>
            <a:r>
              <a:rPr lang="en-US" sz="1600" b="1" dirty="0">
                <a:latin typeface="Verdana" panose="020B0604030504040204" pitchFamily="34" charset="0"/>
                <a:ea typeface="Verdana" panose="020B0604030504040204" pitchFamily="34" charset="0"/>
                <a:cs typeface="Verdana" panose="020B0604030504040204" pitchFamily="34" charset="0"/>
              </a:rPr>
              <a:t>Mean cost reduction through discharge</a:t>
            </a:r>
          </a:p>
        </p:txBody>
      </p:sp>
      <p:sp>
        <p:nvSpPr>
          <p:cNvPr id="67" name="TextBox 66">
            <a:extLst>
              <a:ext uri="{FF2B5EF4-FFF2-40B4-BE49-F238E27FC236}">
                <a16:creationId xmlns:a16="http://schemas.microsoft.com/office/drawing/2014/main" id="{EA38AC2A-ECC3-EF44-9AC3-835098064509}"/>
              </a:ext>
            </a:extLst>
          </p:cNvPr>
          <p:cNvSpPr txBox="1"/>
          <p:nvPr/>
        </p:nvSpPr>
        <p:spPr>
          <a:xfrm>
            <a:off x="330202" y="4940550"/>
            <a:ext cx="5801360" cy="292003"/>
          </a:xfrm>
          <a:prstGeom prst="rect">
            <a:avLst/>
          </a:prstGeom>
          <a:noFill/>
        </p:spPr>
        <p:txBody>
          <a:bodyPr wrap="square">
            <a:spAutoFit/>
          </a:bodyPr>
          <a:lstStyle/>
          <a:p>
            <a:pPr>
              <a:lnSpc>
                <a:spcPct val="150000"/>
              </a:lnSpc>
            </a:pPr>
            <a:r>
              <a:rPr lang="en-US" sz="10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Includes the cost of 1.2 </a:t>
            </a:r>
            <a:r>
              <a:rPr lang="en-US" sz="1000" dirty="0" err="1">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PleuraFlow</a:t>
            </a:r>
            <a:r>
              <a:rPr lang="en-US" sz="10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 ACT" Systems per patient </a:t>
            </a:r>
          </a:p>
        </p:txBody>
      </p:sp>
      <p:sp>
        <p:nvSpPr>
          <p:cNvPr id="69" name="TextBox 68">
            <a:extLst>
              <a:ext uri="{FF2B5EF4-FFF2-40B4-BE49-F238E27FC236}">
                <a16:creationId xmlns:a16="http://schemas.microsoft.com/office/drawing/2014/main" id="{B926A047-E594-D848-BC32-4F6DD9D5F977}"/>
              </a:ext>
            </a:extLst>
          </p:cNvPr>
          <p:cNvSpPr txBox="1"/>
          <p:nvPr/>
        </p:nvSpPr>
        <p:spPr>
          <a:xfrm>
            <a:off x="5542767" y="4624155"/>
            <a:ext cx="1584960" cy="646331"/>
          </a:xfrm>
          <a:prstGeom prst="rect">
            <a:avLst/>
          </a:prstGeom>
          <a:noFill/>
        </p:spPr>
        <p:txBody>
          <a:bodyPr wrap="square">
            <a:spAutoFit/>
          </a:bodyPr>
          <a:lstStyle/>
          <a:p>
            <a:pPr algn="ctr"/>
            <a:r>
              <a:rPr lang="en-US" sz="2400" b="1" dirty="0">
                <a:solidFill>
                  <a:schemeClr val="accent5"/>
                </a:solidFill>
                <a:latin typeface="Verdana" panose="020B0604030504040204" pitchFamily="34" charset="0"/>
                <a:ea typeface="Verdana" panose="020B0604030504040204" pitchFamily="34" charset="0"/>
                <a:cs typeface="Verdana" panose="020B0604030504040204" pitchFamily="34" charset="0"/>
              </a:rPr>
              <a:t>$2,696 </a:t>
            </a:r>
          </a:p>
          <a:p>
            <a:pPr algn="ctr"/>
            <a:r>
              <a:rPr lang="en-US" sz="1200" dirty="0">
                <a:solidFill>
                  <a:schemeClr val="accent5"/>
                </a:solidFill>
                <a:latin typeface="Verdana" panose="020B0604030504040204" pitchFamily="34" charset="0"/>
                <a:ea typeface="Verdana" panose="020B0604030504040204" pitchFamily="34" charset="0"/>
                <a:cs typeface="Verdana" panose="020B0604030504040204" pitchFamily="34" charset="0"/>
              </a:rPr>
              <a:t>per patient</a:t>
            </a:r>
          </a:p>
        </p:txBody>
      </p:sp>
      <p:sp>
        <p:nvSpPr>
          <p:cNvPr id="6" name="Rectangle 5">
            <a:extLst>
              <a:ext uri="{FF2B5EF4-FFF2-40B4-BE49-F238E27FC236}">
                <a16:creationId xmlns:a16="http://schemas.microsoft.com/office/drawing/2014/main" id="{5133FA46-F2EF-9544-A998-C2275FEB5232}"/>
              </a:ext>
            </a:extLst>
          </p:cNvPr>
          <p:cNvSpPr/>
          <p:nvPr/>
        </p:nvSpPr>
        <p:spPr>
          <a:xfrm>
            <a:off x="414264" y="2473368"/>
            <a:ext cx="6954520" cy="1987148"/>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F3870BB-0678-6E4F-9EF9-1B5A744589F9}"/>
              </a:ext>
            </a:extLst>
          </p:cNvPr>
          <p:cNvCxnSpPr>
            <a:cxnSpLocks/>
          </p:cNvCxnSpPr>
          <p:nvPr/>
        </p:nvCxnSpPr>
        <p:spPr>
          <a:xfrm>
            <a:off x="414264" y="2878725"/>
            <a:ext cx="695174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17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368DEBEC-BBC5-4A2C-8F76-66832F499811}"/>
              </a:ext>
            </a:extLst>
          </p:cNvPr>
          <p:cNvGraphicFramePr>
            <a:graphicFrameLocks noGrp="1"/>
          </p:cNvGraphicFramePr>
          <p:nvPr>
            <p:extLst>
              <p:ext uri="{D42A27DB-BD31-4B8C-83A1-F6EECF244321}">
                <p14:modId xmlns:p14="http://schemas.microsoft.com/office/powerpoint/2010/main" val="3075265785"/>
              </p:ext>
            </p:extLst>
          </p:nvPr>
        </p:nvGraphicFramePr>
        <p:xfrm>
          <a:off x="144631" y="1774835"/>
          <a:ext cx="3632432" cy="4585487"/>
        </p:xfrm>
        <a:graphic>
          <a:graphicData uri="http://schemas.openxmlformats.org/drawingml/2006/table">
            <a:tbl>
              <a:tblPr>
                <a:tableStyleId>{5C22544A-7EE6-4342-B048-85BDC9FD1C3A}</a:tableStyleId>
              </a:tblPr>
              <a:tblGrid>
                <a:gridCol w="771786">
                  <a:extLst>
                    <a:ext uri="{9D8B030D-6E8A-4147-A177-3AD203B41FA5}">
                      <a16:colId xmlns:a16="http://schemas.microsoft.com/office/drawing/2014/main" val="2795937122"/>
                    </a:ext>
                  </a:extLst>
                </a:gridCol>
                <a:gridCol w="2860646">
                  <a:extLst>
                    <a:ext uri="{9D8B030D-6E8A-4147-A177-3AD203B41FA5}">
                      <a16:colId xmlns:a16="http://schemas.microsoft.com/office/drawing/2014/main" val="2661247716"/>
                    </a:ext>
                  </a:extLst>
                </a:gridCol>
              </a:tblGrid>
              <a:tr h="72293">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- 10 Code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Description </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640720031"/>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02QF0ZZ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Aortic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179034"/>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02QG0ZZ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Mitral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8534689"/>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02QH0ZZ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Pulmonary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8908177"/>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02QJ0ZZ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Tricuspid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1800139"/>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027F04Z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Aortic Valve with Drug-eluting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0434473"/>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027F0DZ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Aortic Valve with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9203965"/>
                  </a:ext>
                </a:extLst>
              </a:tr>
              <a:tr h="94240">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027F0ZZ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Aortic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468860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02NF0ZZ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Release Aortic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206820"/>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02QF0ZZ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Aortic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247254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027G04Z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Mitral Valve with Drug-eluting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3813163"/>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027G0DZ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Mitral Valve with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697578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027G0ZZ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Mitral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28125"/>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02NG0ZZ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Release Mitral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14409"/>
                  </a:ext>
                </a:extLst>
              </a:tr>
              <a:tr h="189338">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02QG0ZZ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Mitral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77180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027HO4Z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Pulmonary Valve with Drug-eluting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100124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027H0DZ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Pulmonary Valve with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1106930"/>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027H0ZZ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Pulmonary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5912591"/>
                  </a:ext>
                </a:extLst>
              </a:tr>
              <a:tr h="234091">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02NH0ZZ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Release Pulmonary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453092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02QH0ZZ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Pulmonary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4219287"/>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027JO4Z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Tricuspid Valve with Drug-eluting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7186403"/>
                  </a:ext>
                </a:extLst>
              </a:tr>
              <a:tr h="16868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027J0DZ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Tricuspid Valve with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4771536"/>
                  </a:ext>
                </a:extLst>
              </a:tr>
            </a:tbl>
          </a:graphicData>
        </a:graphic>
      </p:graphicFrame>
      <p:sp>
        <p:nvSpPr>
          <p:cNvPr id="16" name="TextBox 15">
            <a:extLst>
              <a:ext uri="{FF2B5EF4-FFF2-40B4-BE49-F238E27FC236}">
                <a16:creationId xmlns:a16="http://schemas.microsoft.com/office/drawing/2014/main" id="{4C7428FE-D0A5-42BC-8A12-408AE79B4448}"/>
              </a:ext>
            </a:extLst>
          </p:cNvPr>
          <p:cNvSpPr txBox="1"/>
          <p:nvPr/>
        </p:nvSpPr>
        <p:spPr>
          <a:xfrm>
            <a:off x="1193254" y="1458475"/>
            <a:ext cx="1280479" cy="276999"/>
          </a:xfrm>
          <a:prstGeom prst="rect">
            <a:avLst/>
          </a:prstGeom>
          <a:noFill/>
        </p:spPr>
        <p:txBody>
          <a:bodyPr wrap="none" rtlCol="0">
            <a:spAutoFit/>
          </a:bodyPr>
          <a:lstStyle/>
          <a:p>
            <a:r>
              <a:rPr lang="en-US" sz="1200" b="1" dirty="0"/>
              <a:t>Valve Procedures</a:t>
            </a:r>
          </a:p>
        </p:txBody>
      </p:sp>
      <p:graphicFrame>
        <p:nvGraphicFramePr>
          <p:cNvPr id="17" name="Table 16">
            <a:extLst>
              <a:ext uri="{FF2B5EF4-FFF2-40B4-BE49-F238E27FC236}">
                <a16:creationId xmlns:a16="http://schemas.microsoft.com/office/drawing/2014/main" id="{5937E8A5-D98D-4F01-B6FC-3D0BEA133C18}"/>
              </a:ext>
            </a:extLst>
          </p:cNvPr>
          <p:cNvGraphicFramePr>
            <a:graphicFrameLocks noGrp="1"/>
          </p:cNvGraphicFramePr>
          <p:nvPr>
            <p:extLst>
              <p:ext uri="{D42A27DB-BD31-4B8C-83A1-F6EECF244321}">
                <p14:modId xmlns:p14="http://schemas.microsoft.com/office/powerpoint/2010/main" val="500345591"/>
              </p:ext>
            </p:extLst>
          </p:nvPr>
        </p:nvGraphicFramePr>
        <p:xfrm>
          <a:off x="3891638" y="1773017"/>
          <a:ext cx="4345497" cy="4585485"/>
        </p:xfrm>
        <a:graphic>
          <a:graphicData uri="http://schemas.openxmlformats.org/drawingml/2006/table">
            <a:tbl>
              <a:tblPr>
                <a:tableStyleId>{5C22544A-7EE6-4342-B048-85BDC9FD1C3A}</a:tableStyleId>
              </a:tblPr>
              <a:tblGrid>
                <a:gridCol w="746620">
                  <a:extLst>
                    <a:ext uri="{9D8B030D-6E8A-4147-A177-3AD203B41FA5}">
                      <a16:colId xmlns:a16="http://schemas.microsoft.com/office/drawing/2014/main" val="2795937122"/>
                    </a:ext>
                  </a:extLst>
                </a:gridCol>
                <a:gridCol w="3598877">
                  <a:extLst>
                    <a:ext uri="{9D8B030D-6E8A-4147-A177-3AD203B41FA5}">
                      <a16:colId xmlns:a16="http://schemas.microsoft.com/office/drawing/2014/main" val="2661247716"/>
                    </a:ext>
                  </a:extLst>
                </a:gridCol>
              </a:tblGrid>
              <a:tr h="288960">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- 10 Code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Description </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640720031"/>
                  </a:ext>
                </a:extLst>
              </a:tr>
              <a:tr h="152598">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02700ZZ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Coronary Artery, One Site,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179034"/>
                  </a:ext>
                </a:extLst>
              </a:tr>
              <a:tr h="152598">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02710ZZ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Coronary Artery, Two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8534689"/>
                  </a:ext>
                </a:extLst>
              </a:tr>
              <a:tr h="152598">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02720ZZ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Coronary Artery, Three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8908177"/>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02730ZZ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Coronary Artery, Four or More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1800139"/>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02C00ZZ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One Site,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0434473"/>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02C10ZZ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Two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9203965"/>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02C20ZZ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Three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4688606"/>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02C30ZZ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Four or More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206820"/>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02C04ZZ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One Site,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2472546"/>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02C14ZZ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Two Sites,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3813163"/>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02C24ZZ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Three Sites,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6975786"/>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02C34ZZ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Four or More Sites,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28125"/>
                  </a:ext>
                </a:extLst>
              </a:tr>
              <a:tr h="295287">
                <a:tc>
                  <a:txBody>
                    <a:bodyPr/>
                    <a:lstStyle/>
                    <a:p>
                      <a:pPr algn="r"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210093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Bypass Coronary Artery, One Site from Coronary Artery with Autologous Venous Tissue,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14409"/>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02100A3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Bypass Coronary Artery, One Site from Coronary Artery with Autologous Arterial Tissue,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771806"/>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02100J3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Bypass Coronary Artery, One Site from Coronary Artery with Synthetic Substitute,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1001246"/>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02100K3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Bypass Coronary Artery, One Site from Coronary Artery with Nonautologous Tissue Substitute,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1106930"/>
                  </a:ext>
                </a:extLst>
              </a:tr>
            </a:tbl>
          </a:graphicData>
        </a:graphic>
      </p:graphicFrame>
      <p:sp>
        <p:nvSpPr>
          <p:cNvPr id="18" name="TextBox 17">
            <a:extLst>
              <a:ext uri="{FF2B5EF4-FFF2-40B4-BE49-F238E27FC236}">
                <a16:creationId xmlns:a16="http://schemas.microsoft.com/office/drawing/2014/main" id="{71E9DFF8-C232-401E-9A0E-1111CBDF2B35}"/>
              </a:ext>
            </a:extLst>
          </p:cNvPr>
          <p:cNvSpPr txBox="1"/>
          <p:nvPr/>
        </p:nvSpPr>
        <p:spPr>
          <a:xfrm>
            <a:off x="5712868" y="1458474"/>
            <a:ext cx="1295163" cy="276999"/>
          </a:xfrm>
          <a:prstGeom prst="rect">
            <a:avLst/>
          </a:prstGeom>
          <a:noFill/>
        </p:spPr>
        <p:txBody>
          <a:bodyPr wrap="none" rtlCol="0">
            <a:spAutoFit/>
          </a:bodyPr>
          <a:lstStyle/>
          <a:p>
            <a:r>
              <a:rPr lang="en-US" sz="1200" b="1" dirty="0"/>
              <a:t>CABG Procedures</a:t>
            </a:r>
          </a:p>
        </p:txBody>
      </p:sp>
      <p:graphicFrame>
        <p:nvGraphicFramePr>
          <p:cNvPr id="20" name="Table 19">
            <a:extLst>
              <a:ext uri="{FF2B5EF4-FFF2-40B4-BE49-F238E27FC236}">
                <a16:creationId xmlns:a16="http://schemas.microsoft.com/office/drawing/2014/main" id="{11B63E8B-CC64-4C45-8128-FF36A9174541}"/>
              </a:ext>
            </a:extLst>
          </p:cNvPr>
          <p:cNvGraphicFramePr>
            <a:graphicFrameLocks noGrp="1"/>
          </p:cNvGraphicFramePr>
          <p:nvPr>
            <p:extLst>
              <p:ext uri="{D42A27DB-BD31-4B8C-83A1-F6EECF244321}">
                <p14:modId xmlns:p14="http://schemas.microsoft.com/office/powerpoint/2010/main" val="1781963570"/>
              </p:ext>
            </p:extLst>
          </p:nvPr>
        </p:nvGraphicFramePr>
        <p:xfrm>
          <a:off x="8351712" y="1773018"/>
          <a:ext cx="3783582" cy="4530741"/>
        </p:xfrm>
        <a:graphic>
          <a:graphicData uri="http://schemas.openxmlformats.org/drawingml/2006/table">
            <a:tbl>
              <a:tblPr>
                <a:tableStyleId>{5C22544A-7EE6-4342-B048-85BDC9FD1C3A}</a:tableStyleId>
              </a:tblPr>
              <a:tblGrid>
                <a:gridCol w="650075">
                  <a:extLst>
                    <a:ext uri="{9D8B030D-6E8A-4147-A177-3AD203B41FA5}">
                      <a16:colId xmlns:a16="http://schemas.microsoft.com/office/drawing/2014/main" val="2795937122"/>
                    </a:ext>
                  </a:extLst>
                </a:gridCol>
                <a:gridCol w="3133507">
                  <a:extLst>
                    <a:ext uri="{9D8B030D-6E8A-4147-A177-3AD203B41FA5}">
                      <a16:colId xmlns:a16="http://schemas.microsoft.com/office/drawing/2014/main" val="2661247716"/>
                    </a:ext>
                  </a:extLst>
                </a:gridCol>
              </a:tblGrid>
              <a:tr h="271682">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- 10 Code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Description </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640720031"/>
                  </a:ext>
                </a:extLst>
              </a:tr>
              <a:tr h="17559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02YA0Z0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Transplantation of Heart, Allogeneic,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179034"/>
                  </a:ext>
                </a:extLst>
              </a:tr>
              <a:tr h="17559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02YA0Z1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Transplantation of Heart, Syngeneic,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8534689"/>
                  </a:ext>
                </a:extLst>
              </a:tr>
              <a:tr h="17559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02YA0Z2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Transplantation of Heart, Zooplastic,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8908177"/>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02HA0QZ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Insertion of Implantable Heart Assist System into Heart,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1800139"/>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02HA4QZ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Insertion of Implantable Heart Assist System into Heart,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0434473"/>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02WA0JZ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Revision of Synthetic Substitute in Heart,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9203965"/>
                  </a:ext>
                </a:extLst>
              </a:tr>
              <a:tr h="50397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02RK0JZ AND 02RL0JZ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Replacement of Right Ventricle with Synthetic Substitute, Open Approach AND Replacement of Left Ventricle with Synthetic Substitute,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4688606"/>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02WA0QZ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Revision of Implantable Heart Assist System in Heart,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206820"/>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02WA4QZ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Revision of Implantable Heart Assist System in Heart,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2472546"/>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02PA0QZ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Removal of Implantable Heart Assist System from Heart,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3813163"/>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02PA4QZ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Removal of Implantable Heart Assist System from Heart,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6975786"/>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02HA0RS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Insertion of Biventricular External Heart Assist System into Heart,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28125"/>
                  </a:ext>
                </a:extLst>
              </a:tr>
              <a:tr h="50397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02HA4RS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Insertion of Biventricular External Heart Assist System into Heart,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14409"/>
                  </a:ext>
                </a:extLst>
              </a:tr>
            </a:tbl>
          </a:graphicData>
        </a:graphic>
      </p:graphicFrame>
      <p:sp>
        <p:nvSpPr>
          <p:cNvPr id="24" name="TextBox 23">
            <a:extLst>
              <a:ext uri="{FF2B5EF4-FFF2-40B4-BE49-F238E27FC236}">
                <a16:creationId xmlns:a16="http://schemas.microsoft.com/office/drawing/2014/main" id="{25E6D2CC-12C0-493B-A445-2ED2455AA645}"/>
              </a:ext>
            </a:extLst>
          </p:cNvPr>
          <p:cNvSpPr txBox="1"/>
          <p:nvPr/>
        </p:nvSpPr>
        <p:spPr>
          <a:xfrm>
            <a:off x="9028409" y="1458475"/>
            <a:ext cx="2812758" cy="276999"/>
          </a:xfrm>
          <a:prstGeom prst="rect">
            <a:avLst/>
          </a:prstGeom>
          <a:noFill/>
        </p:spPr>
        <p:txBody>
          <a:bodyPr wrap="none" rtlCol="0">
            <a:spAutoFit/>
          </a:bodyPr>
          <a:lstStyle/>
          <a:p>
            <a:r>
              <a:rPr lang="en-US" sz="1200" b="1" dirty="0"/>
              <a:t>Transplant &amp; VAD Procedures Procedures</a:t>
            </a:r>
          </a:p>
        </p:txBody>
      </p:sp>
      <p:sp>
        <p:nvSpPr>
          <p:cNvPr id="13" name="Slide Number Placeholder 3">
            <a:extLst>
              <a:ext uri="{FF2B5EF4-FFF2-40B4-BE49-F238E27FC236}">
                <a16:creationId xmlns:a16="http://schemas.microsoft.com/office/drawing/2014/main" id="{E3CB2B0B-26E2-A549-A725-C674D3A9C835}"/>
              </a:ext>
            </a:extLst>
          </p:cNvPr>
          <p:cNvSpPr txBox="1">
            <a:spLocks/>
          </p:cNvSpPr>
          <p:nvPr/>
        </p:nvSpPr>
        <p:spPr>
          <a:xfrm>
            <a:off x="82550" y="6524625"/>
            <a:ext cx="406400" cy="176213"/>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defTabSz="457200" rtl="0" fontAlgn="base">
              <a:spcBef>
                <a:spcPct val="0"/>
              </a:spcBef>
              <a:spcAft>
                <a:spcPct val="0"/>
              </a:spcAft>
              <a:defRPr sz="700" kern="1200">
                <a:solidFill>
                  <a:srgbClr val="1E87C9"/>
                </a:solidFill>
                <a:latin typeface="Verdana"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endParaRPr lang="en-US" altLang="en-US" dirty="0"/>
          </a:p>
        </p:txBody>
      </p:sp>
      <p:sp>
        <p:nvSpPr>
          <p:cNvPr id="12" name="Footer Placeholder 3">
            <a:extLst>
              <a:ext uri="{FF2B5EF4-FFF2-40B4-BE49-F238E27FC236}">
                <a16:creationId xmlns:a16="http://schemas.microsoft.com/office/drawing/2014/main" id="{D37BA264-7D2B-DB4C-8B0A-04C54D6C912F}"/>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28</a:t>
            </a:fld>
            <a:endParaRPr lang="en-US"/>
          </a:p>
        </p:txBody>
      </p:sp>
      <p:sp>
        <p:nvSpPr>
          <p:cNvPr id="4" name="Title 3">
            <a:extLst>
              <a:ext uri="{FF2B5EF4-FFF2-40B4-BE49-F238E27FC236}">
                <a16:creationId xmlns:a16="http://schemas.microsoft.com/office/drawing/2014/main" id="{33FFDE45-0ADC-8548-B4FE-F4E19E9B1663}"/>
              </a:ext>
            </a:extLst>
          </p:cNvPr>
          <p:cNvSpPr>
            <a:spLocks noGrp="1"/>
          </p:cNvSpPr>
          <p:nvPr>
            <p:ph type="title"/>
          </p:nvPr>
        </p:nvSpPr>
        <p:spPr>
          <a:xfrm>
            <a:off x="609599" y="114222"/>
            <a:ext cx="11231567" cy="1143000"/>
          </a:xfrm>
        </p:spPr>
        <p:txBody>
          <a:bodyPr/>
          <a:lstStyle/>
          <a:p>
            <a:r>
              <a:rPr lang="en-US" cap="none" dirty="0"/>
              <a:t>TRACK CARDIOTHORACIC SURGERY DRGS</a:t>
            </a:r>
            <a:endParaRPr lang="en-US" dirty="0"/>
          </a:p>
        </p:txBody>
      </p:sp>
    </p:spTree>
    <p:extLst>
      <p:ext uri="{BB962C8B-B14F-4D97-AF65-F5344CB8AC3E}">
        <p14:creationId xmlns:p14="http://schemas.microsoft.com/office/powerpoint/2010/main" val="3200953710"/>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E2BF573C-9AC6-4C7D-A73B-8DB93D31C773}"/>
              </a:ext>
            </a:extLst>
          </p:cNvPr>
          <p:cNvGraphicFramePr>
            <a:graphicFrameLocks noGrp="1"/>
          </p:cNvGraphicFramePr>
          <p:nvPr>
            <p:extLst>
              <p:ext uri="{D42A27DB-BD31-4B8C-83A1-F6EECF244321}">
                <p14:modId xmlns:p14="http://schemas.microsoft.com/office/powerpoint/2010/main" val="1810466255"/>
              </p:ext>
            </p:extLst>
          </p:nvPr>
        </p:nvGraphicFramePr>
        <p:xfrm>
          <a:off x="161810" y="1435463"/>
          <a:ext cx="5150840" cy="4620608"/>
        </p:xfrm>
        <a:graphic>
          <a:graphicData uri="http://schemas.openxmlformats.org/drawingml/2006/table">
            <a:tbl>
              <a:tblPr>
                <a:tableStyleId>{5C22544A-7EE6-4342-B048-85BDC9FD1C3A}</a:tableStyleId>
              </a:tblPr>
              <a:tblGrid>
                <a:gridCol w="892290">
                  <a:extLst>
                    <a:ext uri="{9D8B030D-6E8A-4147-A177-3AD203B41FA5}">
                      <a16:colId xmlns:a16="http://schemas.microsoft.com/office/drawing/2014/main" val="3915284716"/>
                    </a:ext>
                  </a:extLst>
                </a:gridCol>
                <a:gridCol w="659673">
                  <a:extLst>
                    <a:ext uri="{9D8B030D-6E8A-4147-A177-3AD203B41FA5}">
                      <a16:colId xmlns:a16="http://schemas.microsoft.com/office/drawing/2014/main" val="2795937122"/>
                    </a:ext>
                  </a:extLst>
                </a:gridCol>
                <a:gridCol w="3598877">
                  <a:extLst>
                    <a:ext uri="{9D8B030D-6E8A-4147-A177-3AD203B41FA5}">
                      <a16:colId xmlns:a16="http://schemas.microsoft.com/office/drawing/2014/main" val="2661247716"/>
                    </a:ext>
                  </a:extLst>
                </a:gridCol>
              </a:tblGrid>
              <a:tr h="243631">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Short Name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- 10 Code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Description </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640720031"/>
                  </a:ext>
                </a:extLst>
              </a:tr>
              <a:tr h="123325">
                <a:tc rowSpan="12">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Pericardiotomy</a:t>
                      </a: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02CN0ZZ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Pericardium,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179034"/>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02CN3ZZ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Pericardium,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8534689"/>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02CN4ZZ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Pericardium, Percutaneous Endoscopic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8908177"/>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02NN0ZZ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Release Pericardium,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1800139"/>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02NN3ZZ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Release Pericardium,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0434473"/>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02NN4ZZ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Release Pericardium, Percutaneous Endoscopic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9203965"/>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0W9D00Z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Pericardial Cavity with Drainage Device,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4688606"/>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0W9D0ZX</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Pericardial Cavity, Open Approach, Diagnostic</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206820"/>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0W9D0ZZ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Pericardial Cavity,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2472546"/>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0WCD0ZZ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Pericardial Cavity,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3813163"/>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0WCD3ZZ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Pericardial Cavity,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6975786"/>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0WCD4ZZ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Pericardial Cavity, Percutaneous Endoscopic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28125"/>
                  </a:ext>
                </a:extLst>
              </a:tr>
              <a:tr h="123325">
                <a:tc rowSpan="2">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Thoracentesis</a:t>
                      </a: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0W993ZZ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Right Pleural Cavity,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14409"/>
                  </a:ext>
                </a:extLst>
              </a:tr>
              <a:tr h="16607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0W9B3ZZ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Left Pleural Cavity,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771806"/>
                  </a:ext>
                </a:extLst>
              </a:tr>
              <a:tr h="243631">
                <a:tc rowSpan="4">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Insertion of intercostal catheter for drainage</a:t>
                      </a: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0W9930Z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Right Pleural Cavity with Drainage Device,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1001246"/>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0W9940Z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Right Pleural Cavity with Drainage Device, Percutaneous Endoscopic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1106930"/>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0W9B30Z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Left Pleural Cavity with Drainage Device,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5912591"/>
                  </a:ext>
                </a:extLst>
              </a:tr>
              <a:tr h="208646">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0W9B40Z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Left Pleural Cavity with Drainage Device, Percutaneous Endoscopic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4530926"/>
                  </a:ext>
                </a:extLst>
              </a:tr>
              <a:tr h="123325">
                <a:tc rowSpan="3">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Reopening of recent thoracotomy site</a:t>
                      </a: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0W390ZZ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Control Bleeding in Right Pleural Cavity,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4219287"/>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0W3B0ZZ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Control Bleeding in Left Pleural Cavity,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7186403"/>
                  </a:ext>
                </a:extLst>
              </a:tr>
              <a:tr h="237590">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0W3D0ZZ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Control Bleeding in Pericardial Cavity,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4771536"/>
                  </a:ext>
                </a:extLst>
              </a:tr>
            </a:tbl>
          </a:graphicData>
        </a:graphic>
      </p:graphicFrame>
      <p:sp>
        <p:nvSpPr>
          <p:cNvPr id="8" name="Title 1">
            <a:extLst>
              <a:ext uri="{FF2B5EF4-FFF2-40B4-BE49-F238E27FC236}">
                <a16:creationId xmlns:a16="http://schemas.microsoft.com/office/drawing/2014/main" id="{E80135F2-C863-D746-B685-302E6FB33404}"/>
              </a:ext>
            </a:extLst>
          </p:cNvPr>
          <p:cNvSpPr>
            <a:spLocks noGrp="1"/>
          </p:cNvSpPr>
          <p:nvPr>
            <p:ph type="title"/>
          </p:nvPr>
        </p:nvSpPr>
        <p:spPr>
          <a:xfrm>
            <a:off x="609600" y="114222"/>
            <a:ext cx="10972800" cy="1143000"/>
          </a:xfrm>
        </p:spPr>
        <p:txBody>
          <a:bodyPr>
            <a:normAutofit/>
          </a:bodyPr>
          <a:lstStyle/>
          <a:p>
            <a:r>
              <a:rPr lang="en-US" dirty="0"/>
              <a:t>Track ICD-10 Codes for RBS Reinterventions</a:t>
            </a:r>
          </a:p>
        </p:txBody>
      </p:sp>
      <p:sp>
        <p:nvSpPr>
          <p:cNvPr id="9" name="Footer Placeholder 3">
            <a:extLst>
              <a:ext uri="{FF2B5EF4-FFF2-40B4-BE49-F238E27FC236}">
                <a16:creationId xmlns:a16="http://schemas.microsoft.com/office/drawing/2014/main" id="{909B1888-B9D6-7D44-9D88-D8B5F0E9EF5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29</a:t>
            </a:fld>
            <a:endParaRPr lang="en-US"/>
          </a:p>
        </p:txBody>
      </p:sp>
      <p:graphicFrame>
        <p:nvGraphicFramePr>
          <p:cNvPr id="12" name="Table 11">
            <a:extLst>
              <a:ext uri="{FF2B5EF4-FFF2-40B4-BE49-F238E27FC236}">
                <a16:creationId xmlns:a16="http://schemas.microsoft.com/office/drawing/2014/main" id="{439AC37A-6DB7-864C-8795-34676325B56E}"/>
              </a:ext>
            </a:extLst>
          </p:cNvPr>
          <p:cNvGraphicFramePr>
            <a:graphicFrameLocks noGrp="1"/>
          </p:cNvGraphicFramePr>
          <p:nvPr>
            <p:extLst>
              <p:ext uri="{D42A27DB-BD31-4B8C-83A1-F6EECF244321}">
                <p14:modId xmlns:p14="http://schemas.microsoft.com/office/powerpoint/2010/main" val="1452778416"/>
              </p:ext>
            </p:extLst>
          </p:nvPr>
        </p:nvGraphicFramePr>
        <p:xfrm>
          <a:off x="5455264" y="1435463"/>
          <a:ext cx="6680432" cy="5335224"/>
        </p:xfrm>
        <a:graphic>
          <a:graphicData uri="http://schemas.openxmlformats.org/drawingml/2006/table">
            <a:tbl>
              <a:tblPr>
                <a:tableStyleId>{5C22544A-7EE6-4342-B048-85BDC9FD1C3A}</a:tableStyleId>
              </a:tblPr>
              <a:tblGrid>
                <a:gridCol w="1115735">
                  <a:extLst>
                    <a:ext uri="{9D8B030D-6E8A-4147-A177-3AD203B41FA5}">
                      <a16:colId xmlns:a16="http://schemas.microsoft.com/office/drawing/2014/main" val="484684418"/>
                    </a:ext>
                  </a:extLst>
                </a:gridCol>
                <a:gridCol w="813732">
                  <a:extLst>
                    <a:ext uri="{9D8B030D-6E8A-4147-A177-3AD203B41FA5}">
                      <a16:colId xmlns:a16="http://schemas.microsoft.com/office/drawing/2014/main" val="2520568076"/>
                    </a:ext>
                  </a:extLst>
                </a:gridCol>
                <a:gridCol w="4750965">
                  <a:extLst>
                    <a:ext uri="{9D8B030D-6E8A-4147-A177-3AD203B41FA5}">
                      <a16:colId xmlns:a16="http://schemas.microsoft.com/office/drawing/2014/main" val="1032336284"/>
                    </a:ext>
                  </a:extLst>
                </a:gridCol>
              </a:tblGrid>
              <a:tr h="72293">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Short Name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- 10 Code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Description </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59496539"/>
                  </a:ext>
                </a:extLst>
              </a:tr>
              <a:tr h="72293">
                <a:tc rowSpan="6">
                  <a:txBody>
                    <a:bodyPr/>
                    <a:lstStyle/>
                    <a:p>
                      <a:pPr algn="l" fontAlgn="ctr"/>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Pericardiocentesis</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0W9D30Z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Drainage of Pericardial Cavity with Drainage Device, Percutaneous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6123273"/>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0W9D3ZX</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Pericardial Cavity, Percutaneous Approach, Diagnostic</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662771"/>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0W9D3ZZ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Pericardial Cavity,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4415849"/>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0W9D40Z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Pericardial Cavity with Drainage Device,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5576869"/>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0W9D4ZX</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Pericardial Cavity, Percutaneous Endoscopic Approach, Diagnostic</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214166"/>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0W9D4ZZ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Pericardial Cavity,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5801532"/>
                  </a:ext>
                </a:extLst>
              </a:tr>
              <a:tr h="72293">
                <a:tc rowSpan="18">
                  <a:txBody>
                    <a:bodyPr/>
                    <a:lstStyle/>
                    <a:p>
                      <a:pPr algn="l" fontAlgn="ctr"/>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Other incision of pleura</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0B9N00Z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 with Drainage Device,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3810420"/>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0B9N0ZZ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1584150"/>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0B9N30Z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 with Drainage Device,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5444791"/>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0B9P00Z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 with Drainage Device,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9201160"/>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0B9P0ZZ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855043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0B9P00Z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 with Drainage Device,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001080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0B9N30Z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Pleural Cavity with Drainage Device,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724948"/>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0W9900Z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Pleural Cavity,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0227395"/>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0W990ZZ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Pleural Cavity,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976972"/>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0W994ZZ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Pleural Cavity with Drainage Device,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4676182"/>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0W9B00Z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Pleural Cavity,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327389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0W9B4ZZ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Pleural Cavity,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1194985"/>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0WC90ZZ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Right Pleural Cavity,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7415156"/>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0WC93ZZ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Right Pleural Cavity,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387302"/>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0WC94ZZ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Right Pleural Cavity,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286510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0WCB0ZZ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Left Pleural Cavity,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255913"/>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0WCB3ZZ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Left Pleural Cavity,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851300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0WCB4ZZ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Left Pleural Cavity,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761289"/>
                  </a:ext>
                </a:extLst>
              </a:tr>
              <a:tr h="72293">
                <a:tc rowSpan="9">
                  <a:txBody>
                    <a:bodyPr/>
                    <a:lstStyle/>
                    <a:p>
                      <a:pPr algn="l" fontAlgn="ctr"/>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Incision of mediastinum</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with Drainage Device,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141087"/>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9478190"/>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0W9C30Z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with Drainage Device,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9422750"/>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0W9C3ZZ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658066"/>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0W9C40Z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with Drainage Device,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4375202"/>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69732"/>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0WCC0ZZ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Mediastinum,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057598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0WCC3ZZ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Mediastinum,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752518"/>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0WCC4ZZ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Mediastinum,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156451"/>
                  </a:ext>
                </a:extLst>
              </a:tr>
            </a:tbl>
          </a:graphicData>
        </a:graphic>
      </p:graphicFrame>
    </p:spTree>
    <p:extLst>
      <p:ext uri="{BB962C8B-B14F-4D97-AF65-F5344CB8AC3E}">
        <p14:creationId xmlns:p14="http://schemas.microsoft.com/office/powerpoint/2010/main" val="1946603983"/>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0B2D00-B250-C444-A0DB-AEDE61063A73}"/>
              </a:ext>
            </a:extLst>
          </p:cNvPr>
          <p:cNvSpPr>
            <a:spLocks noGrp="1"/>
          </p:cNvSpPr>
          <p:nvPr>
            <p:ph type="title"/>
          </p:nvPr>
        </p:nvSpPr>
        <p:spPr/>
        <p:txBody>
          <a:bodyPr/>
          <a:lstStyle/>
          <a:p>
            <a:r>
              <a:rPr lang="en-US" cap="none" dirty="0"/>
              <a:t>The Science &amp; Evidence of </a:t>
            </a:r>
            <a:br>
              <a:rPr lang="en-US" cap="none" dirty="0"/>
            </a:br>
            <a:r>
              <a:rPr lang="en-US" cap="none" dirty="0"/>
              <a:t>Retained Blood After Cardiac Surgery</a:t>
            </a:r>
          </a:p>
        </p:txBody>
      </p:sp>
    </p:spTree>
    <p:extLst>
      <p:ext uri="{BB962C8B-B14F-4D97-AF65-F5344CB8AC3E}">
        <p14:creationId xmlns:p14="http://schemas.microsoft.com/office/powerpoint/2010/main" val="62002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252FD19-18A3-FD42-A7BD-C160F8B1CB83}"/>
              </a:ext>
            </a:extLst>
          </p:cNvPr>
          <p:cNvSpPr>
            <a:spLocks noGrp="1"/>
          </p:cNvSpPr>
          <p:nvPr>
            <p:ph type="title"/>
          </p:nvPr>
        </p:nvSpPr>
        <p:spPr>
          <a:xfrm>
            <a:off x="609600" y="114222"/>
            <a:ext cx="10972800" cy="1143000"/>
          </a:xfrm>
        </p:spPr>
        <p:txBody>
          <a:bodyPr/>
          <a:lstStyle/>
          <a:p>
            <a:r>
              <a:rPr lang="en-US" dirty="0"/>
              <a:t>AVAILABLE IN VARIOUS SIZES &amp; CONFIGURATIONS</a:t>
            </a:r>
          </a:p>
        </p:txBody>
      </p:sp>
      <p:sp>
        <p:nvSpPr>
          <p:cNvPr id="4" name="Footer Placeholder 3">
            <a:extLst>
              <a:ext uri="{FF2B5EF4-FFF2-40B4-BE49-F238E27FC236}">
                <a16:creationId xmlns:a16="http://schemas.microsoft.com/office/drawing/2014/main" id="{1CC95F36-4B81-1245-BF6A-16160B214E65}"/>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30</a:t>
            </a:fld>
            <a:endParaRPr lang="en-US" dirty="0"/>
          </a:p>
        </p:txBody>
      </p:sp>
      <p:sp>
        <p:nvSpPr>
          <p:cNvPr id="27" name="Rectangle 26">
            <a:extLst>
              <a:ext uri="{FF2B5EF4-FFF2-40B4-BE49-F238E27FC236}">
                <a16:creationId xmlns:a16="http://schemas.microsoft.com/office/drawing/2014/main" id="{5DF90819-C0DD-554E-8FD7-FADD1F215EA9}"/>
              </a:ext>
            </a:extLst>
          </p:cNvPr>
          <p:cNvSpPr/>
          <p:nvPr/>
        </p:nvSpPr>
        <p:spPr>
          <a:xfrm>
            <a:off x="3308003" y="3971456"/>
            <a:ext cx="2605118" cy="1828800"/>
          </a:xfrm>
          <a:prstGeom prst="rect">
            <a:avLst/>
          </a:prstGeom>
          <a:solidFill>
            <a:schemeClr val="bg1">
              <a:lumMod val="95000"/>
            </a:schemeClr>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E35B92F-F140-F841-AC7B-B0D2F6B3E71D}"/>
              </a:ext>
            </a:extLst>
          </p:cNvPr>
          <p:cNvSpPr/>
          <p:nvPr/>
        </p:nvSpPr>
        <p:spPr>
          <a:xfrm>
            <a:off x="548205" y="3971456"/>
            <a:ext cx="2763316" cy="1828800"/>
          </a:xfrm>
          <a:prstGeom prst="rect">
            <a:avLst/>
          </a:prstGeom>
          <a:solidFill>
            <a:schemeClr val="bg1"/>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0C976BE-EDDF-FD4B-810E-D5216E646F93}"/>
              </a:ext>
            </a:extLst>
          </p:cNvPr>
          <p:cNvSpPr/>
          <p:nvPr/>
        </p:nvSpPr>
        <p:spPr>
          <a:xfrm>
            <a:off x="3413541" y="1796347"/>
            <a:ext cx="5364915" cy="1828800"/>
          </a:xfrm>
          <a:prstGeom prst="rect">
            <a:avLst/>
          </a:prstGeom>
          <a:solidFill>
            <a:schemeClr val="bg1">
              <a:lumMod val="95000"/>
            </a:schemeClr>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B3A9D19-976D-8F4E-B0E5-562A531A7884}"/>
              </a:ext>
            </a:extLst>
          </p:cNvPr>
          <p:cNvSpPr/>
          <p:nvPr/>
        </p:nvSpPr>
        <p:spPr>
          <a:xfrm>
            <a:off x="6298765" y="3971456"/>
            <a:ext cx="5364915" cy="1828800"/>
          </a:xfrm>
          <a:prstGeom prst="rect">
            <a:avLst/>
          </a:prstGeom>
          <a:solidFill>
            <a:schemeClr val="bg1">
              <a:lumMod val="95000"/>
            </a:schemeClr>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E9CCB46-4A74-974C-8664-4E6ED2279064}"/>
              </a:ext>
            </a:extLst>
          </p:cNvPr>
          <p:cNvSpPr/>
          <p:nvPr/>
        </p:nvSpPr>
        <p:spPr>
          <a:xfrm>
            <a:off x="6298765" y="3971456"/>
            <a:ext cx="2763316" cy="1828800"/>
          </a:xfrm>
          <a:prstGeom prst="rect">
            <a:avLst/>
          </a:prstGeom>
          <a:solidFill>
            <a:schemeClr val="bg1"/>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723B226-9C7C-2549-B20C-190CD89D9685}"/>
              </a:ext>
            </a:extLst>
          </p:cNvPr>
          <p:cNvSpPr/>
          <p:nvPr/>
        </p:nvSpPr>
        <p:spPr>
          <a:xfrm>
            <a:off x="3413541" y="1796347"/>
            <a:ext cx="2763316" cy="1828800"/>
          </a:xfrm>
          <a:prstGeom prst="rect">
            <a:avLst/>
          </a:prstGeom>
          <a:solidFill>
            <a:schemeClr val="bg1"/>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40" name="Content Placeholder 4">
            <a:extLst>
              <a:ext uri="{FF2B5EF4-FFF2-40B4-BE49-F238E27FC236}">
                <a16:creationId xmlns:a16="http://schemas.microsoft.com/office/drawing/2014/main" id="{D062D1BD-1DDF-EB49-AB96-1576CB16CA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399"/>
          <a:stretch/>
        </p:blipFill>
        <p:spPr>
          <a:xfrm>
            <a:off x="566517" y="4086842"/>
            <a:ext cx="2745004" cy="1684984"/>
          </a:xfrm>
          <a:prstGeom prst="rect">
            <a:avLst/>
          </a:prstGeom>
        </p:spPr>
      </p:pic>
      <p:sp>
        <p:nvSpPr>
          <p:cNvPr id="52" name="Content Placeholder 7">
            <a:extLst>
              <a:ext uri="{FF2B5EF4-FFF2-40B4-BE49-F238E27FC236}">
                <a16:creationId xmlns:a16="http://schemas.microsoft.com/office/drawing/2014/main" id="{393387F5-2635-1E48-A890-FAA001BB76D8}"/>
              </a:ext>
            </a:extLst>
          </p:cNvPr>
          <p:cNvSpPr txBox="1">
            <a:spLocks/>
          </p:cNvSpPr>
          <p:nvPr/>
        </p:nvSpPr>
        <p:spPr>
          <a:xfrm>
            <a:off x="8681915" y="4129382"/>
            <a:ext cx="2725616" cy="1713005"/>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1800" b="1" dirty="0"/>
              <a:t>Long (XDL)</a:t>
            </a:r>
          </a:p>
          <a:p>
            <a:pPr marL="457200" lvl="1" indent="0">
              <a:buNone/>
            </a:pPr>
            <a:r>
              <a:rPr lang="en-US" sz="1600" dirty="0"/>
              <a:t>20, 24 FR </a:t>
            </a:r>
          </a:p>
        </p:txBody>
      </p:sp>
      <p:sp>
        <p:nvSpPr>
          <p:cNvPr id="53" name="Content Placeholder 7">
            <a:extLst>
              <a:ext uri="{FF2B5EF4-FFF2-40B4-BE49-F238E27FC236}">
                <a16:creationId xmlns:a16="http://schemas.microsoft.com/office/drawing/2014/main" id="{ED027529-B292-3348-86C0-F0CDD4D4A9BF}"/>
              </a:ext>
            </a:extLst>
          </p:cNvPr>
          <p:cNvSpPr txBox="1">
            <a:spLocks/>
          </p:cNvSpPr>
          <p:nvPr/>
        </p:nvSpPr>
        <p:spPr>
          <a:xfrm>
            <a:off x="2863252" y="4078111"/>
            <a:ext cx="3503616" cy="3806275"/>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1800" b="1" dirty="0"/>
              <a:t>Right Angle (RA)</a:t>
            </a:r>
            <a:r>
              <a:rPr lang="en-US" sz="2200" b="1" dirty="0"/>
              <a:t> </a:t>
            </a:r>
          </a:p>
          <a:p>
            <a:pPr marL="457200" lvl="1" indent="0">
              <a:buNone/>
            </a:pPr>
            <a:r>
              <a:rPr lang="en-US" sz="1600" dirty="0"/>
              <a:t>24, 28, 32 FR </a:t>
            </a:r>
          </a:p>
        </p:txBody>
      </p:sp>
      <p:sp>
        <p:nvSpPr>
          <p:cNvPr id="54" name="Content Placeholder 7">
            <a:extLst>
              <a:ext uri="{FF2B5EF4-FFF2-40B4-BE49-F238E27FC236}">
                <a16:creationId xmlns:a16="http://schemas.microsoft.com/office/drawing/2014/main" id="{6244A783-92A8-414F-A6F3-85EA1ACF82D6}"/>
              </a:ext>
            </a:extLst>
          </p:cNvPr>
          <p:cNvSpPr txBox="1">
            <a:spLocks/>
          </p:cNvSpPr>
          <p:nvPr/>
        </p:nvSpPr>
        <p:spPr>
          <a:xfrm>
            <a:off x="5809585" y="1905007"/>
            <a:ext cx="2968871" cy="3806275"/>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1800" b="1" dirty="0"/>
              <a:t>Straight </a:t>
            </a:r>
          </a:p>
          <a:p>
            <a:pPr marL="457200" lvl="1" indent="0">
              <a:buNone/>
            </a:pPr>
            <a:r>
              <a:rPr lang="en-US" sz="1600" dirty="0"/>
              <a:t>20, 24, 28, 32 FR</a:t>
            </a:r>
          </a:p>
        </p:txBody>
      </p:sp>
      <p:sp>
        <p:nvSpPr>
          <p:cNvPr id="20" name="TextBox 19">
            <a:extLst>
              <a:ext uri="{FF2B5EF4-FFF2-40B4-BE49-F238E27FC236}">
                <a16:creationId xmlns:a16="http://schemas.microsoft.com/office/drawing/2014/main" id="{5F93A28A-9EAB-40F6-87FA-6F29D6E0234D}"/>
              </a:ext>
            </a:extLst>
          </p:cNvPr>
          <p:cNvSpPr txBox="1"/>
          <p:nvPr/>
        </p:nvSpPr>
        <p:spPr>
          <a:xfrm>
            <a:off x="798132" y="5981249"/>
            <a:ext cx="10595735" cy="461665"/>
          </a:xfrm>
          <a:prstGeom prst="rect">
            <a:avLst/>
          </a:prstGeom>
          <a:noFill/>
        </p:spPr>
        <p:txBody>
          <a:bodyPr wrap="square" rtlCol="0">
            <a:spAutoFit/>
          </a:bodyPr>
          <a:lstStyle/>
          <a:p>
            <a:r>
              <a:rPr lang="en-US" sz="1200" b="1" dirty="0"/>
              <a:t>As with selection and placement of any chest tube, care must be taken to ensure that the tube drainage eyelets remain contained within the chest cavity for the duration of application.</a:t>
            </a:r>
          </a:p>
        </p:txBody>
      </p:sp>
      <p:pic>
        <p:nvPicPr>
          <p:cNvPr id="3" name="Picture 2" descr="Graphical user interface&#10;&#10;Description automatically generated">
            <a:extLst>
              <a:ext uri="{FF2B5EF4-FFF2-40B4-BE49-F238E27FC236}">
                <a16:creationId xmlns:a16="http://schemas.microsoft.com/office/drawing/2014/main" id="{54009CD6-14DA-9145-9DA1-B36334BA22E4}"/>
              </a:ext>
            </a:extLst>
          </p:cNvPr>
          <p:cNvPicPr>
            <a:picLocks noChangeAspect="1"/>
          </p:cNvPicPr>
          <p:nvPr/>
        </p:nvPicPr>
        <p:blipFill rotWithShape="1">
          <a:blip r:embed="rId4"/>
          <a:srcRect l="7505" t="7700" b="9402"/>
          <a:stretch/>
        </p:blipFill>
        <p:spPr>
          <a:xfrm>
            <a:off x="6379622" y="4165085"/>
            <a:ext cx="2682459" cy="158574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F40205E-8C94-A24F-BC9F-39EF28DCA197}"/>
              </a:ext>
            </a:extLst>
          </p:cNvPr>
          <p:cNvPicPr>
            <a:picLocks noChangeAspect="1"/>
          </p:cNvPicPr>
          <p:nvPr/>
        </p:nvPicPr>
        <p:blipFill rotWithShape="1">
          <a:blip r:embed="rId5"/>
          <a:srcRect l="-199" t="21" r="-199" b="21"/>
          <a:stretch/>
        </p:blipFill>
        <p:spPr>
          <a:xfrm>
            <a:off x="3424513" y="2250593"/>
            <a:ext cx="2752344" cy="801132"/>
          </a:xfrm>
          <a:prstGeom prst="rect">
            <a:avLst/>
          </a:prstGeom>
        </p:spPr>
      </p:pic>
    </p:spTree>
    <p:extLst>
      <p:ext uri="{BB962C8B-B14F-4D97-AF65-F5344CB8AC3E}">
        <p14:creationId xmlns:p14="http://schemas.microsoft.com/office/powerpoint/2010/main" val="335611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63;p2">
            <a:extLst>
              <a:ext uri="{FF2B5EF4-FFF2-40B4-BE49-F238E27FC236}">
                <a16:creationId xmlns:a16="http://schemas.microsoft.com/office/drawing/2014/main" id="{D07945A3-4C03-D44B-936F-7ECFB98FCF5F}"/>
              </a:ext>
            </a:extLst>
          </p:cNvPr>
          <p:cNvPicPr preferRelativeResize="0"/>
          <p:nvPr/>
        </p:nvPicPr>
        <p:blipFill rotWithShape="1">
          <a:blip r:embed="rId3">
            <a:alphaModFix/>
          </a:blip>
          <a:srcRect l="24599" r="4369"/>
          <a:stretch/>
        </p:blipFill>
        <p:spPr>
          <a:xfrm>
            <a:off x="6362980" y="2081236"/>
            <a:ext cx="2695528" cy="2695528"/>
          </a:xfrm>
          <a:prstGeom prst="rect">
            <a:avLst/>
          </a:prstGeom>
          <a:noFill/>
          <a:ln w="9525" cap="flat" cmpd="sng">
            <a:noFill/>
            <a:prstDash val="solid"/>
            <a:miter lim="800000"/>
            <a:headEnd type="none" w="sm" len="sm"/>
            <a:tailEnd type="none" w="sm" len="sm"/>
          </a:ln>
          <a:effectLst/>
        </p:spPr>
      </p:pic>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a:xfrm>
            <a:off x="609599" y="114222"/>
            <a:ext cx="11360727" cy="1143000"/>
          </a:xfrm>
        </p:spPr>
        <p:txBody>
          <a:bodyPr/>
          <a:lstStyle/>
          <a:p>
            <a:r>
              <a:rPr lang="en-US" sz="3200" cap="none" dirty="0">
                <a:latin typeface="Verdana" panose="020B0604030504040204" pitchFamily="34" charset="0"/>
                <a:ea typeface="Verdana" panose="020B0604030504040204" pitchFamily="34" charset="0"/>
                <a:cs typeface="Verdana" panose="020B0604030504040204" pitchFamily="34" charset="0"/>
              </a:rPr>
              <a:t>ALL CHEST TUBES OCCLUDE</a:t>
            </a:r>
          </a:p>
        </p:txBody>
      </p:sp>
      <p:sp>
        <p:nvSpPr>
          <p:cNvPr id="14" name="TextBox 13">
            <a:extLst>
              <a:ext uri="{FF2B5EF4-FFF2-40B4-BE49-F238E27FC236}">
                <a16:creationId xmlns:a16="http://schemas.microsoft.com/office/drawing/2014/main" id="{F2CB6148-68A3-644E-9686-4C43F16094AA}"/>
              </a:ext>
            </a:extLst>
          </p:cNvPr>
          <p:cNvSpPr txBox="1"/>
          <p:nvPr/>
        </p:nvSpPr>
        <p:spPr>
          <a:xfrm>
            <a:off x="511369" y="5139031"/>
            <a:ext cx="6613332" cy="781176"/>
          </a:xfrm>
          <a:prstGeom prst="rect">
            <a:avLst/>
          </a:prstGeom>
          <a:noFill/>
        </p:spPr>
        <p:txBody>
          <a:bodyPr wrap="square" rtlCol="0">
            <a:spAutoFit/>
          </a:bodyPr>
          <a:lstStyle/>
          <a:p>
            <a:pPr lvl="0" defTabSz="914400" fontAlgn="auto">
              <a:lnSpc>
                <a:spcPct val="150000"/>
              </a:lnSpc>
              <a:spcBef>
                <a:spcPts val="0"/>
              </a:spcBef>
              <a:spcAft>
                <a:spcPts val="0"/>
              </a:spcAft>
              <a:defRPr/>
            </a:pPr>
            <a:r>
              <a:rPr lang="en-US" sz="1600" dirty="0">
                <a:latin typeface="Verdana" panose="020B0604030504040204" pitchFamily="34" charset="0"/>
                <a:ea typeface="Verdana" panose="020B0604030504040204" pitchFamily="34" charset="0"/>
                <a:cs typeface="Verdana" panose="020B0604030504040204" pitchFamily="34" charset="0"/>
              </a:rPr>
              <a:t>Current methods of addressing chest tube occlusions, such as milking or stripping are ineffective and potentially harmful.</a:t>
            </a:r>
          </a:p>
        </p:txBody>
      </p:sp>
      <p:pic>
        <p:nvPicPr>
          <p:cNvPr id="12" name="Google Shape;62;p2">
            <a:extLst>
              <a:ext uri="{FF2B5EF4-FFF2-40B4-BE49-F238E27FC236}">
                <a16:creationId xmlns:a16="http://schemas.microsoft.com/office/drawing/2014/main" id="{2217746B-DB10-B940-9935-ED661F14C5CD}"/>
              </a:ext>
            </a:extLst>
          </p:cNvPr>
          <p:cNvPicPr preferRelativeResize="0"/>
          <p:nvPr/>
        </p:nvPicPr>
        <p:blipFill rotWithShape="1">
          <a:blip r:embed="rId4">
            <a:alphaModFix/>
          </a:blip>
          <a:srcRect l="44056" t="21822" r="-2" b="468"/>
          <a:stretch/>
        </p:blipFill>
        <p:spPr>
          <a:xfrm>
            <a:off x="516876" y="2081235"/>
            <a:ext cx="2695529" cy="2695528"/>
          </a:xfrm>
          <a:prstGeom prst="rect">
            <a:avLst/>
          </a:prstGeom>
          <a:noFill/>
          <a:ln w="12700" cap="flat" cmpd="sng">
            <a:noFill/>
            <a:prstDash val="solid"/>
            <a:round/>
            <a:headEnd type="none" w="sm" len="sm"/>
            <a:tailEnd type="none" w="sm" len="sm"/>
          </a:ln>
          <a:effectLst/>
        </p:spPr>
      </p:pic>
      <p:sp>
        <p:nvSpPr>
          <p:cNvPr id="16" name="Google Shape;66;p2">
            <a:extLst>
              <a:ext uri="{FF2B5EF4-FFF2-40B4-BE49-F238E27FC236}">
                <a16:creationId xmlns:a16="http://schemas.microsoft.com/office/drawing/2014/main" id="{59B42FC4-0B4C-744B-B0F3-565FCFC12D5F}"/>
              </a:ext>
            </a:extLst>
          </p:cNvPr>
          <p:cNvSpPr/>
          <p:nvPr/>
        </p:nvSpPr>
        <p:spPr>
          <a:xfrm>
            <a:off x="3211806" y="2081235"/>
            <a:ext cx="2695528" cy="2695528"/>
          </a:xfrm>
          <a:prstGeom prst="rect">
            <a:avLst/>
          </a:prstGeom>
          <a:solidFill>
            <a:schemeClr val="bg2">
              <a:lumMod val="95000"/>
            </a:schemeClr>
          </a:solidFill>
          <a:ln w="19050" cap="flat" cmpd="sng">
            <a:no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7" name="Google Shape;67;p2">
            <a:extLst>
              <a:ext uri="{FF2B5EF4-FFF2-40B4-BE49-F238E27FC236}">
                <a16:creationId xmlns:a16="http://schemas.microsoft.com/office/drawing/2014/main" id="{C0F0B6A2-3B1F-0A47-B7C6-2493CFA30A8A}"/>
              </a:ext>
            </a:extLst>
          </p:cNvPr>
          <p:cNvSpPr txBox="1"/>
          <p:nvPr/>
        </p:nvSpPr>
        <p:spPr>
          <a:xfrm>
            <a:off x="3540543" y="2355330"/>
            <a:ext cx="2078347" cy="11490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700" b="1" i="0" u="none" strike="noStrike" cap="none" dirty="0">
                <a:solidFill>
                  <a:srgbClr val="C00000"/>
                </a:solidFill>
                <a:latin typeface="Montserrat"/>
                <a:ea typeface="Montserrat"/>
                <a:cs typeface="Montserrat"/>
                <a:sym typeface="Montserrat"/>
              </a:rPr>
              <a:t>36%</a:t>
            </a:r>
            <a:endParaRPr dirty="0">
              <a:solidFill>
                <a:srgbClr val="C00000"/>
              </a:solidFill>
            </a:endParaRPr>
          </a:p>
        </p:txBody>
      </p:sp>
      <p:sp>
        <p:nvSpPr>
          <p:cNvPr id="18" name="Google Shape;68;p2">
            <a:extLst>
              <a:ext uri="{FF2B5EF4-FFF2-40B4-BE49-F238E27FC236}">
                <a16:creationId xmlns:a16="http://schemas.microsoft.com/office/drawing/2014/main" id="{A3E643A9-C3B0-C947-A78C-34318D717443}"/>
              </a:ext>
            </a:extLst>
          </p:cNvPr>
          <p:cNvSpPr txBox="1"/>
          <p:nvPr/>
        </p:nvSpPr>
        <p:spPr>
          <a:xfrm>
            <a:off x="3352899" y="3472428"/>
            <a:ext cx="2441052"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Arial"/>
                <a:ea typeface="Arial"/>
                <a:cs typeface="Arial"/>
                <a:sym typeface="Arial"/>
              </a:rPr>
              <a:t>of cardiac surgery patients have one or more completely occluded chest tubes  </a:t>
            </a:r>
            <a:endParaRPr sz="1600" dirty="0"/>
          </a:p>
        </p:txBody>
      </p:sp>
      <p:sp>
        <p:nvSpPr>
          <p:cNvPr id="20" name="Google Shape;66;p2">
            <a:extLst>
              <a:ext uri="{FF2B5EF4-FFF2-40B4-BE49-F238E27FC236}">
                <a16:creationId xmlns:a16="http://schemas.microsoft.com/office/drawing/2014/main" id="{4F5EC1C1-B1A2-6246-A4B9-4A5D661ACDA0}"/>
              </a:ext>
            </a:extLst>
          </p:cNvPr>
          <p:cNvSpPr/>
          <p:nvPr/>
        </p:nvSpPr>
        <p:spPr>
          <a:xfrm>
            <a:off x="9058394" y="2081235"/>
            <a:ext cx="2695528" cy="2695528"/>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1" name="Google Shape;67;p2">
            <a:extLst>
              <a:ext uri="{FF2B5EF4-FFF2-40B4-BE49-F238E27FC236}">
                <a16:creationId xmlns:a16="http://schemas.microsoft.com/office/drawing/2014/main" id="{E861F4BC-9B94-3345-AA61-78B5D0B61541}"/>
              </a:ext>
            </a:extLst>
          </p:cNvPr>
          <p:cNvSpPr txBox="1"/>
          <p:nvPr/>
        </p:nvSpPr>
        <p:spPr>
          <a:xfrm>
            <a:off x="9438576" y="2355330"/>
            <a:ext cx="2078347" cy="1123344"/>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US" sz="6700" b="1" dirty="0">
                <a:solidFill>
                  <a:srgbClr val="BE1E2D"/>
                </a:solidFill>
                <a:latin typeface="Montserrat"/>
                <a:ea typeface="Montserrat"/>
                <a:cs typeface="Montserrat"/>
                <a:sym typeface="Montserrat"/>
              </a:rPr>
              <a:t>86</a:t>
            </a:r>
            <a:r>
              <a:rPr lang="en-US" sz="6700" b="1" i="0" u="none" strike="noStrike" cap="none" dirty="0">
                <a:solidFill>
                  <a:srgbClr val="C00000"/>
                </a:solidFill>
                <a:latin typeface="Montserrat"/>
                <a:ea typeface="Montserrat"/>
                <a:cs typeface="Montserrat"/>
                <a:sym typeface="Montserrat"/>
              </a:rPr>
              <a:t>%</a:t>
            </a:r>
            <a:endParaRPr dirty="0">
              <a:solidFill>
                <a:srgbClr val="C00000"/>
              </a:solidFill>
            </a:endParaRPr>
          </a:p>
        </p:txBody>
      </p:sp>
      <p:sp>
        <p:nvSpPr>
          <p:cNvPr id="22" name="Google Shape;68;p2">
            <a:extLst>
              <a:ext uri="{FF2B5EF4-FFF2-40B4-BE49-F238E27FC236}">
                <a16:creationId xmlns:a16="http://schemas.microsoft.com/office/drawing/2014/main" id="{0404DC4F-6645-0F45-BD0C-5F2F313241C3}"/>
              </a:ext>
            </a:extLst>
          </p:cNvPr>
          <p:cNvSpPr txBox="1"/>
          <p:nvPr/>
        </p:nvSpPr>
        <p:spPr>
          <a:xfrm>
            <a:off x="9052287" y="3472428"/>
            <a:ext cx="2701635" cy="830956"/>
          </a:xfrm>
          <a:prstGeom prst="rect">
            <a:avLst/>
          </a:prstGeom>
          <a:noFill/>
          <a:ln>
            <a:noFill/>
          </a:ln>
        </p:spPr>
        <p:txBody>
          <a:bodyPr spcFirstLastPara="1" wrap="square" lIns="91425" tIns="45700" rIns="91425" bIns="45700" anchor="t" anchorCtr="0">
            <a:spAutoFit/>
          </a:bodyPr>
          <a:lstStyle/>
          <a:p>
            <a:pPr lvl="0" algn="ctr">
              <a:spcBef>
                <a:spcPts val="0"/>
              </a:spcBef>
              <a:spcAft>
                <a:spcPts val="0"/>
              </a:spcAft>
            </a:pPr>
            <a:r>
              <a:rPr lang="en-US" sz="1600" dirty="0">
                <a:solidFill>
                  <a:schemeClr val="dk1"/>
                </a:solidFill>
                <a:latin typeface="Arial"/>
                <a:ea typeface="Arial"/>
                <a:cs typeface="Arial"/>
                <a:sym typeface="Arial"/>
              </a:rPr>
              <a:t>of occlusions are inside the chest where they cannot be seen at the bedside</a:t>
            </a:r>
            <a:endParaRPr lang="en-US" sz="1600" dirty="0"/>
          </a:p>
        </p:txBody>
      </p:sp>
      <p:sp>
        <p:nvSpPr>
          <p:cNvPr id="19" name="Google Shape;66;p2">
            <a:extLst>
              <a:ext uri="{FF2B5EF4-FFF2-40B4-BE49-F238E27FC236}">
                <a16:creationId xmlns:a16="http://schemas.microsoft.com/office/drawing/2014/main" id="{6B79A158-628F-4D47-90B0-F0F2D2E56EF9}"/>
              </a:ext>
            </a:extLst>
          </p:cNvPr>
          <p:cNvSpPr/>
          <p:nvPr/>
        </p:nvSpPr>
        <p:spPr>
          <a:xfrm>
            <a:off x="6356758" y="2081235"/>
            <a:ext cx="2695529" cy="2695528"/>
          </a:xfrm>
          <a:prstGeom prst="rect">
            <a:avLst/>
          </a:prstGeom>
          <a:no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5" name="Footer Placeholder 3">
            <a:extLst>
              <a:ext uri="{FF2B5EF4-FFF2-40B4-BE49-F238E27FC236}">
                <a16:creationId xmlns:a16="http://schemas.microsoft.com/office/drawing/2014/main" id="{5E22506B-34E8-784F-8A1A-FDEB299DAC6E}"/>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4</a:t>
            </a:fld>
            <a:endParaRPr lang="en-US" dirty="0"/>
          </a:p>
        </p:txBody>
      </p:sp>
    </p:spTree>
    <p:extLst>
      <p:ext uri="{BB962C8B-B14F-4D97-AF65-F5344CB8AC3E}">
        <p14:creationId xmlns:p14="http://schemas.microsoft.com/office/powerpoint/2010/main" val="156916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a:xfrm>
            <a:off x="609599" y="114222"/>
            <a:ext cx="11360727" cy="1143000"/>
          </a:xfrm>
        </p:spPr>
        <p:txBody>
          <a:bodyPr/>
          <a:lstStyle/>
          <a:p>
            <a:r>
              <a:rPr lang="en-US" cap="none" dirty="0"/>
              <a:t>RETAINED BLOOD RE-INTERVENTIONS</a:t>
            </a:r>
          </a:p>
        </p:txBody>
      </p:sp>
      <p:pic>
        <p:nvPicPr>
          <p:cNvPr id="12" name="Google Shape;79;p3" descr="CF_Chest_PPTlarge.png">
            <a:extLst>
              <a:ext uri="{FF2B5EF4-FFF2-40B4-BE49-F238E27FC236}">
                <a16:creationId xmlns:a16="http://schemas.microsoft.com/office/drawing/2014/main" id="{1A6DCE99-944D-B34A-8AAE-5D7C4D55219E}"/>
              </a:ext>
            </a:extLst>
          </p:cNvPr>
          <p:cNvPicPr preferRelativeResize="0"/>
          <p:nvPr/>
        </p:nvPicPr>
        <p:blipFill rotWithShape="1">
          <a:blip r:embed="rId3">
            <a:alphaModFix amt="90000"/>
          </a:blip>
          <a:srcRect t="23135" b="7950"/>
          <a:stretch/>
        </p:blipFill>
        <p:spPr>
          <a:xfrm>
            <a:off x="748145" y="1360977"/>
            <a:ext cx="9967502" cy="5510878"/>
          </a:xfrm>
          <a:prstGeom prst="rect">
            <a:avLst/>
          </a:prstGeom>
          <a:noFill/>
          <a:ln>
            <a:noFill/>
          </a:ln>
        </p:spPr>
      </p:pic>
      <p:grpSp>
        <p:nvGrpSpPr>
          <p:cNvPr id="3" name="Group 2">
            <a:extLst>
              <a:ext uri="{FF2B5EF4-FFF2-40B4-BE49-F238E27FC236}">
                <a16:creationId xmlns:a16="http://schemas.microsoft.com/office/drawing/2014/main" id="{A6380725-41FA-3843-B202-3C628DFBDA5E}"/>
              </a:ext>
            </a:extLst>
          </p:cNvPr>
          <p:cNvGrpSpPr/>
          <p:nvPr/>
        </p:nvGrpSpPr>
        <p:grpSpPr>
          <a:xfrm>
            <a:off x="748145" y="2579035"/>
            <a:ext cx="3461183" cy="2320664"/>
            <a:chOff x="653617" y="2233893"/>
            <a:chExt cx="3461183" cy="2320664"/>
          </a:xfrm>
        </p:grpSpPr>
        <p:sp>
          <p:nvSpPr>
            <p:cNvPr id="19" name="Google Shape;90;p3">
              <a:extLst>
                <a:ext uri="{FF2B5EF4-FFF2-40B4-BE49-F238E27FC236}">
                  <a16:creationId xmlns:a16="http://schemas.microsoft.com/office/drawing/2014/main" id="{9ADE135A-A327-EC46-BB82-E7FDA6B68EF3}"/>
                </a:ext>
              </a:extLst>
            </p:cNvPr>
            <p:cNvSpPr/>
            <p:nvPr/>
          </p:nvSpPr>
          <p:spPr>
            <a:xfrm>
              <a:off x="653617" y="2233893"/>
              <a:ext cx="3461183" cy="2320664"/>
            </a:xfrm>
            <a:prstGeom prst="rect">
              <a:avLst/>
            </a:prstGeom>
            <a:solidFill>
              <a:schemeClr val="lt1"/>
            </a:solidFill>
            <a:ln w="12700" cap="flat" cmpd="sng">
              <a:solidFill>
                <a:schemeClr val="accent3"/>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0" name="Google Shape;91;p3">
              <a:extLst>
                <a:ext uri="{FF2B5EF4-FFF2-40B4-BE49-F238E27FC236}">
                  <a16:creationId xmlns:a16="http://schemas.microsoft.com/office/drawing/2014/main" id="{7059B046-7465-B34E-9753-1AB6FF4DDF8C}"/>
                </a:ext>
              </a:extLst>
            </p:cNvPr>
            <p:cNvSpPr txBox="1"/>
            <p:nvPr/>
          </p:nvSpPr>
          <p:spPr>
            <a:xfrm>
              <a:off x="1315112" y="2344731"/>
              <a:ext cx="2138192" cy="1149032"/>
            </a:xfrm>
            <a:prstGeom prst="rect">
              <a:avLst/>
            </a:prstGeom>
            <a:noFill/>
            <a:ln>
              <a:noFill/>
            </a:ln>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6700" b="1" dirty="0">
                  <a:solidFill>
                    <a:srgbClr val="C00000"/>
                  </a:solidFill>
                  <a:latin typeface="Montserrat"/>
                  <a:ea typeface="Montserrat"/>
                  <a:cs typeface="Montserrat"/>
                  <a:sym typeface="Montserrat"/>
                </a:rPr>
                <a:t>20%</a:t>
              </a:r>
              <a:endParaRPr dirty="0">
                <a:solidFill>
                  <a:srgbClr val="C00000"/>
                </a:solidFill>
              </a:endParaRPr>
            </a:p>
          </p:txBody>
        </p:sp>
        <p:sp>
          <p:nvSpPr>
            <p:cNvPr id="21" name="Google Shape;92;p3">
              <a:extLst>
                <a:ext uri="{FF2B5EF4-FFF2-40B4-BE49-F238E27FC236}">
                  <a16:creationId xmlns:a16="http://schemas.microsoft.com/office/drawing/2014/main" id="{8B9485C6-CDDA-A74C-B631-F8A2C7C327F3}"/>
                </a:ext>
              </a:extLst>
            </p:cNvPr>
            <p:cNvSpPr txBox="1"/>
            <p:nvPr/>
          </p:nvSpPr>
          <p:spPr>
            <a:xfrm>
              <a:off x="790241" y="3446523"/>
              <a:ext cx="3187934" cy="923289"/>
            </a:xfrm>
            <a:prstGeom prst="rect">
              <a:avLst/>
            </a:prstGeom>
            <a:noFill/>
            <a:ln>
              <a:noFill/>
            </a:ln>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of cardiac surgery patients require re-interventions due</a:t>
              </a:r>
              <a:r>
                <a:rPr lang="en-US" dirty="0">
                  <a:sym typeface="Arial"/>
                </a:rPr>
                <a:t> </a:t>
              </a:r>
              <a:r>
                <a:rPr lang="en-US" sz="1800" dirty="0">
                  <a:solidFill>
                    <a:schemeClr val="dk1"/>
                  </a:solidFill>
                  <a:latin typeface="Arial"/>
                  <a:ea typeface="Arial"/>
                  <a:cs typeface="Arial"/>
                  <a:sym typeface="Arial"/>
                </a:rPr>
                <a:t>to Retained Blood</a:t>
              </a:r>
              <a:endParaRPr dirty="0"/>
            </a:p>
          </p:txBody>
        </p:sp>
      </p:grpSp>
      <p:cxnSp>
        <p:nvCxnSpPr>
          <p:cNvPr id="23" name="Google Shape;83;p3">
            <a:extLst>
              <a:ext uri="{FF2B5EF4-FFF2-40B4-BE49-F238E27FC236}">
                <a16:creationId xmlns:a16="http://schemas.microsoft.com/office/drawing/2014/main" id="{D159D37B-5A03-C74B-BDA6-47E6C272D973}"/>
              </a:ext>
            </a:extLst>
          </p:cNvPr>
          <p:cNvCxnSpPr/>
          <p:nvPr/>
        </p:nvCxnSpPr>
        <p:spPr>
          <a:xfrm flipH="1">
            <a:off x="7657412" y="1982431"/>
            <a:ext cx="1515000" cy="766800"/>
          </a:xfrm>
          <a:prstGeom prst="straightConnector1">
            <a:avLst/>
          </a:prstGeom>
          <a:noFill/>
          <a:ln w="28575" cap="flat" cmpd="sng">
            <a:solidFill>
              <a:schemeClr val="lt2"/>
            </a:solidFill>
            <a:prstDash val="solid"/>
            <a:round/>
            <a:headEnd type="none" w="sm" len="sm"/>
            <a:tailEnd type="oval" w="med" len="med"/>
          </a:ln>
          <a:effectLst>
            <a:outerShdw blurRad="40000" dist="20000" dir="5400000" rotWithShape="0">
              <a:srgbClr val="000000">
                <a:alpha val="37647"/>
              </a:srgbClr>
            </a:outerShdw>
          </a:effectLst>
        </p:spPr>
      </p:cxnSp>
      <p:cxnSp>
        <p:nvCxnSpPr>
          <p:cNvPr id="24" name="Google Shape;85;p3">
            <a:extLst>
              <a:ext uri="{FF2B5EF4-FFF2-40B4-BE49-F238E27FC236}">
                <a16:creationId xmlns:a16="http://schemas.microsoft.com/office/drawing/2014/main" id="{8EF49CC0-8955-9042-B0AE-EFD82EC8EEA9}"/>
              </a:ext>
            </a:extLst>
          </p:cNvPr>
          <p:cNvCxnSpPr>
            <a:cxnSpLocks/>
          </p:cNvCxnSpPr>
          <p:nvPr/>
        </p:nvCxnSpPr>
        <p:spPr>
          <a:xfrm flipH="1">
            <a:off x="7913986" y="4303097"/>
            <a:ext cx="869068" cy="0"/>
          </a:xfrm>
          <a:prstGeom prst="straightConnector1">
            <a:avLst/>
          </a:prstGeom>
          <a:noFill/>
          <a:ln w="28575" cap="flat" cmpd="sng">
            <a:solidFill>
              <a:schemeClr val="lt2"/>
            </a:solidFill>
            <a:prstDash val="solid"/>
            <a:round/>
            <a:headEnd type="none" w="sm" len="sm"/>
            <a:tailEnd type="oval" w="med" len="med"/>
          </a:ln>
          <a:effectLst>
            <a:outerShdw blurRad="40000" dist="20000" dir="5400000" rotWithShape="0">
              <a:srgbClr val="000000">
                <a:alpha val="37647"/>
              </a:srgbClr>
            </a:outerShdw>
          </a:effectLst>
        </p:spPr>
      </p:cxnSp>
      <p:cxnSp>
        <p:nvCxnSpPr>
          <p:cNvPr id="25" name="Google Shape;87;p3">
            <a:extLst>
              <a:ext uri="{FF2B5EF4-FFF2-40B4-BE49-F238E27FC236}">
                <a16:creationId xmlns:a16="http://schemas.microsoft.com/office/drawing/2014/main" id="{9E246086-18F6-0E45-BE5A-BF183105B310}"/>
              </a:ext>
            </a:extLst>
          </p:cNvPr>
          <p:cNvCxnSpPr/>
          <p:nvPr/>
        </p:nvCxnSpPr>
        <p:spPr>
          <a:xfrm flipH="1">
            <a:off x="6283154" y="3142764"/>
            <a:ext cx="2499900" cy="925800"/>
          </a:xfrm>
          <a:prstGeom prst="straightConnector1">
            <a:avLst/>
          </a:prstGeom>
          <a:noFill/>
          <a:ln w="28575" cap="flat" cmpd="sng">
            <a:solidFill>
              <a:schemeClr val="lt2"/>
            </a:solidFill>
            <a:prstDash val="solid"/>
            <a:round/>
            <a:headEnd type="none" w="sm" len="sm"/>
            <a:tailEnd type="oval" w="med" len="med"/>
          </a:ln>
          <a:effectLst>
            <a:outerShdw blurRad="40000" dist="20000" dir="5400000" rotWithShape="0">
              <a:srgbClr val="000000">
                <a:alpha val="37647"/>
              </a:srgbClr>
            </a:outerShdw>
          </a:effectLst>
        </p:spPr>
      </p:cxnSp>
      <p:grpSp>
        <p:nvGrpSpPr>
          <p:cNvPr id="26" name="Google Shape;94;p3">
            <a:extLst>
              <a:ext uri="{FF2B5EF4-FFF2-40B4-BE49-F238E27FC236}">
                <a16:creationId xmlns:a16="http://schemas.microsoft.com/office/drawing/2014/main" id="{8FFA586E-B8D0-214C-993C-A8B4999240EB}"/>
              </a:ext>
            </a:extLst>
          </p:cNvPr>
          <p:cNvGrpSpPr/>
          <p:nvPr/>
        </p:nvGrpSpPr>
        <p:grpSpPr>
          <a:xfrm>
            <a:off x="6918388" y="5094111"/>
            <a:ext cx="1864666" cy="510102"/>
            <a:chOff x="6918388" y="5094111"/>
            <a:chExt cx="1864666" cy="510102"/>
          </a:xfrm>
        </p:grpSpPr>
        <p:cxnSp>
          <p:nvCxnSpPr>
            <p:cNvPr id="27" name="Google Shape;95;p3">
              <a:extLst>
                <a:ext uri="{FF2B5EF4-FFF2-40B4-BE49-F238E27FC236}">
                  <a16:creationId xmlns:a16="http://schemas.microsoft.com/office/drawing/2014/main" id="{E13589EA-B596-214A-A23D-27F9B09D7ACA}"/>
                </a:ext>
              </a:extLst>
            </p:cNvPr>
            <p:cNvCxnSpPr/>
            <p:nvPr/>
          </p:nvCxnSpPr>
          <p:spPr>
            <a:xfrm rot="10800000">
              <a:off x="6918388" y="5094111"/>
              <a:ext cx="592666" cy="510102"/>
            </a:xfrm>
            <a:prstGeom prst="straightConnector1">
              <a:avLst/>
            </a:prstGeom>
            <a:noFill/>
            <a:ln w="28575" cap="flat" cmpd="sng">
              <a:solidFill>
                <a:schemeClr val="lt2"/>
              </a:solidFill>
              <a:prstDash val="solid"/>
              <a:round/>
              <a:headEnd type="none" w="sm" len="sm"/>
              <a:tailEnd type="oval" w="med" len="med"/>
            </a:ln>
            <a:effectLst>
              <a:outerShdw blurRad="40000" dist="20000" dir="5400000" rotWithShape="0">
                <a:srgbClr val="000000">
                  <a:alpha val="37647"/>
                </a:srgbClr>
              </a:outerShdw>
            </a:effectLst>
          </p:spPr>
        </p:cxnSp>
        <p:cxnSp>
          <p:nvCxnSpPr>
            <p:cNvPr id="28" name="Google Shape;96;p3">
              <a:extLst>
                <a:ext uri="{FF2B5EF4-FFF2-40B4-BE49-F238E27FC236}">
                  <a16:creationId xmlns:a16="http://schemas.microsoft.com/office/drawing/2014/main" id="{54E618DD-78A5-8546-B26E-25F9F3AA0578}"/>
                </a:ext>
              </a:extLst>
            </p:cNvPr>
            <p:cNvCxnSpPr>
              <a:cxnSpLocks/>
            </p:cNvCxnSpPr>
            <p:nvPr/>
          </p:nvCxnSpPr>
          <p:spPr>
            <a:xfrm flipH="1">
              <a:off x="7503724" y="5604213"/>
              <a:ext cx="1279330" cy="0"/>
            </a:xfrm>
            <a:prstGeom prst="straightConnector1">
              <a:avLst/>
            </a:prstGeom>
            <a:noFill/>
            <a:ln w="28575" cap="flat" cmpd="sng">
              <a:solidFill>
                <a:schemeClr val="lt2"/>
              </a:solidFill>
              <a:prstDash val="solid"/>
              <a:round/>
              <a:headEnd type="none" w="sm" len="sm"/>
              <a:tailEnd type="none" w="sm" len="sm"/>
            </a:ln>
            <a:effectLst>
              <a:outerShdw blurRad="40000" dist="20000" dir="5400000" rotWithShape="0">
                <a:srgbClr val="000000">
                  <a:alpha val="37647"/>
                </a:srgbClr>
              </a:outerShdw>
            </a:effectLst>
          </p:spPr>
        </p:cxnSp>
      </p:grpSp>
      <p:sp>
        <p:nvSpPr>
          <p:cNvPr id="16" name="Google Shape;86;p3">
            <a:extLst>
              <a:ext uri="{FF2B5EF4-FFF2-40B4-BE49-F238E27FC236}">
                <a16:creationId xmlns:a16="http://schemas.microsoft.com/office/drawing/2014/main" id="{D27EC894-1812-B340-B56B-1CD43031FED0}"/>
              </a:ext>
            </a:extLst>
          </p:cNvPr>
          <p:cNvSpPr/>
          <p:nvPr/>
        </p:nvSpPr>
        <p:spPr>
          <a:xfrm>
            <a:off x="8783054" y="3873670"/>
            <a:ext cx="2660801" cy="925799"/>
          </a:xfrm>
          <a:prstGeom prst="rect">
            <a:avLst/>
          </a:prstGeom>
          <a:ln w="12700" cmpd="sng"/>
        </p:spPr>
        <p:style>
          <a:lnRef idx="2">
            <a:schemeClr val="accent3"/>
          </a:lnRef>
          <a:fillRef idx="1">
            <a:schemeClr val="lt1"/>
          </a:fillRef>
          <a:effectRef idx="0">
            <a:schemeClr val="accent3"/>
          </a:effectRef>
          <a:fontRef idx="minor">
            <a:schemeClr val="dk1"/>
          </a:fontRef>
        </p:style>
        <p:txBody>
          <a:bodyPr lIns="91438" tIns="45719" rIns="91438" bIns="45719" spcCol="0" rtlCol="0" anchor="ctr"/>
          <a:lstStyle/>
          <a:p>
            <a: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t>Insertion of Intercostal Drainage Catheter: </a:t>
            </a:r>
            <a:b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br>
            <a:r>
              <a:rPr lang="en-US" sz="1100" dirty="0">
                <a:solidFill>
                  <a:schemeClr val="tx1"/>
                </a:solidFill>
                <a:latin typeface="Verdana" panose="020B0604030504040204" pitchFamily="34" charset="0"/>
                <a:ea typeface="Verdana" panose="020B0604030504040204" pitchFamily="34" charset="0"/>
                <a:cs typeface="Verdana" panose="020B0604030504040204" pitchFamily="34" charset="0"/>
                <a:sym typeface="Montserrat"/>
              </a:rPr>
              <a:t>Hemothorax</a:t>
            </a:r>
            <a:endParaRPr sz="11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Google Shape;88;p3">
            <a:extLst>
              <a:ext uri="{FF2B5EF4-FFF2-40B4-BE49-F238E27FC236}">
                <a16:creationId xmlns:a16="http://schemas.microsoft.com/office/drawing/2014/main" id="{5AF810A1-3AAD-E34A-A908-FD71358473FA}"/>
              </a:ext>
            </a:extLst>
          </p:cNvPr>
          <p:cNvSpPr/>
          <p:nvPr/>
        </p:nvSpPr>
        <p:spPr>
          <a:xfrm>
            <a:off x="8783054" y="2701158"/>
            <a:ext cx="2210528" cy="759889"/>
          </a:xfrm>
          <a:prstGeom prst="rect">
            <a:avLst/>
          </a:prstGeom>
          <a:ln w="12700" cmpd="sng"/>
        </p:spPr>
        <p:style>
          <a:lnRef idx="2">
            <a:schemeClr val="accent3"/>
          </a:lnRef>
          <a:fillRef idx="1">
            <a:schemeClr val="lt1"/>
          </a:fillRef>
          <a:effectRef idx="0">
            <a:schemeClr val="accent3"/>
          </a:effectRef>
          <a:fontRef idx="minor">
            <a:schemeClr val="dk1"/>
          </a:fontRef>
        </p:style>
        <p:txBody>
          <a:bodyPr lIns="91438" tIns="45719" rIns="91438" bIns="45719" spcCol="0" rtlCol="0" anchor="ctr"/>
          <a:lstStyle/>
          <a:p>
            <a: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t>Pericardiocentesis</a:t>
            </a:r>
            <a:r>
              <a:rPr lang="en-US" sz="1400" dirty="0">
                <a:solidFill>
                  <a:srgbClr val="C00000"/>
                </a:solidFill>
                <a:latin typeface="Verdana" panose="020B0604030504040204" pitchFamily="34" charset="0"/>
                <a:ea typeface="Verdana" panose="020B0604030504040204" pitchFamily="34" charset="0"/>
                <a:cs typeface="Verdana" panose="020B0604030504040204" pitchFamily="34" charset="0"/>
              </a:rPr>
              <a:t>:</a:t>
            </a:r>
            <a:r>
              <a:rPr lang="en-US" sz="1100" dirty="0">
                <a:solidFill>
                  <a:srgbClr val="C00000"/>
                </a:solidFill>
                <a:latin typeface="Verdana" panose="020B0604030504040204" pitchFamily="34" charset="0"/>
                <a:ea typeface="Verdana" panose="020B0604030504040204" pitchFamily="34" charset="0"/>
                <a:cs typeface="Verdana" panose="020B0604030504040204" pitchFamily="34" charset="0"/>
              </a:rPr>
              <a:t> </a:t>
            </a:r>
          </a:p>
          <a:p>
            <a:r>
              <a:rPr lang="en-US" sz="1100" dirty="0">
                <a:solidFill>
                  <a:schemeClr val="tx1"/>
                </a:solidFill>
                <a:latin typeface="Verdana" panose="020B0604030504040204" pitchFamily="34" charset="0"/>
                <a:ea typeface="Verdana" panose="020B0604030504040204" pitchFamily="34" charset="0"/>
                <a:cs typeface="Verdana" panose="020B0604030504040204" pitchFamily="34" charset="0"/>
                <a:sym typeface="Montserrat"/>
              </a:rPr>
              <a:t>Pericardial Effusion</a:t>
            </a:r>
            <a:endParaRPr sz="11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Google Shape;97;p3">
            <a:extLst>
              <a:ext uri="{FF2B5EF4-FFF2-40B4-BE49-F238E27FC236}">
                <a16:creationId xmlns:a16="http://schemas.microsoft.com/office/drawing/2014/main" id="{5B24CBAC-B3BE-D440-A3C5-3691DCE8F7E1}"/>
              </a:ext>
            </a:extLst>
          </p:cNvPr>
          <p:cNvSpPr/>
          <p:nvPr/>
        </p:nvSpPr>
        <p:spPr>
          <a:xfrm>
            <a:off x="8783054" y="5211971"/>
            <a:ext cx="3071055" cy="784483"/>
          </a:xfrm>
          <a:prstGeom prst="rect">
            <a:avLst/>
          </a:prstGeom>
          <a:ln w="12700" cmpd="sng"/>
        </p:spPr>
        <p:style>
          <a:lnRef idx="2">
            <a:schemeClr val="accent3"/>
          </a:lnRef>
          <a:fillRef idx="1">
            <a:schemeClr val="lt1"/>
          </a:fillRef>
          <a:effectRef idx="0">
            <a:schemeClr val="accent3"/>
          </a:effectRef>
          <a:fontRef idx="minor">
            <a:schemeClr val="dk1"/>
          </a:fontRef>
        </p:style>
        <p:txBody>
          <a:bodyPr lIns="91438" tIns="45719" rIns="91438" bIns="45719" spcCol="0" rtlCol="0" anchor="ctr"/>
          <a:lstStyle/>
          <a:p>
            <a: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t>Re-exploration for Bleeding: </a:t>
            </a:r>
            <a:b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br>
            <a:r>
              <a:rPr lang="en-US" sz="1100" dirty="0">
                <a:solidFill>
                  <a:schemeClr val="tx1"/>
                </a:solidFill>
                <a:latin typeface="Verdana" panose="020B0604030504040204" pitchFamily="34" charset="0"/>
                <a:ea typeface="Verdana" panose="020B0604030504040204" pitchFamily="34" charset="0"/>
                <a:cs typeface="Verdana" panose="020B0604030504040204" pitchFamily="34" charset="0"/>
                <a:sym typeface="Montserrat"/>
              </a:rPr>
              <a:t>Pericardial Tamponade</a:t>
            </a:r>
            <a:endParaRPr sz="11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57C8CC9D-B2C7-AE49-AE57-1A8913853676}"/>
              </a:ext>
            </a:extLst>
          </p:cNvPr>
          <p:cNvSpPr/>
          <p:nvPr/>
        </p:nvSpPr>
        <p:spPr>
          <a:xfrm>
            <a:off x="8783054" y="1570898"/>
            <a:ext cx="2210527" cy="794933"/>
          </a:xfrm>
          <a:prstGeom prst="rect">
            <a:avLst/>
          </a:prstGeom>
          <a:ln w="12700" cmpd="sng"/>
        </p:spPr>
        <p:style>
          <a:lnRef idx="2">
            <a:schemeClr val="accent3"/>
          </a:lnRef>
          <a:fillRef idx="1">
            <a:schemeClr val="lt1"/>
          </a:fillRef>
          <a:effectRef idx="0">
            <a:schemeClr val="accent3"/>
          </a:effectRef>
          <a:fontRef idx="minor">
            <a:schemeClr val="dk1"/>
          </a:fontRef>
        </p:style>
        <p:txBody>
          <a:bodyPr lIns="91438" tIns="45719" rIns="91438" bIns="45719" spcCol="0" rtlCol="0" anchor="ctr"/>
          <a:lstStyle/>
          <a:p>
            <a: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t>Thoracentesis:</a:t>
            </a:r>
            <a:r>
              <a:rPr lang="en-US" sz="1100" b="1" dirty="0">
                <a:solidFill>
                  <a:srgbClr val="C00000"/>
                </a:solidFill>
                <a:latin typeface="Verdana" panose="020B0604030504040204" pitchFamily="34" charset="0"/>
                <a:ea typeface="Verdana" panose="020B0604030504040204" pitchFamily="34" charset="0"/>
                <a:cs typeface="Verdana" panose="020B0604030504040204" pitchFamily="34" charset="0"/>
              </a:rPr>
              <a:t> </a:t>
            </a:r>
          </a:p>
          <a:p>
            <a:r>
              <a:rPr lang="en-US" sz="1100" dirty="0">
                <a:solidFill>
                  <a:schemeClr val="tx1"/>
                </a:solidFill>
                <a:latin typeface="Verdana" panose="020B0604030504040204" pitchFamily="34" charset="0"/>
                <a:ea typeface="Verdana" panose="020B0604030504040204" pitchFamily="34" charset="0"/>
                <a:cs typeface="Verdana" panose="020B0604030504040204" pitchFamily="34" charset="0"/>
              </a:rPr>
              <a:t>Pleural Effusion</a:t>
            </a:r>
          </a:p>
        </p:txBody>
      </p:sp>
      <p:sp>
        <p:nvSpPr>
          <p:cNvPr id="30" name="Footer Placeholder 3">
            <a:extLst>
              <a:ext uri="{FF2B5EF4-FFF2-40B4-BE49-F238E27FC236}">
                <a16:creationId xmlns:a16="http://schemas.microsoft.com/office/drawing/2014/main" id="{2BAA6F1B-46ED-284F-AF83-5E27B7B44DEC}"/>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5</a:t>
            </a:fld>
            <a:endParaRPr lang="en-US" dirty="0"/>
          </a:p>
        </p:txBody>
      </p:sp>
    </p:spTree>
    <p:extLst>
      <p:ext uri="{BB962C8B-B14F-4D97-AF65-F5344CB8AC3E}">
        <p14:creationId xmlns:p14="http://schemas.microsoft.com/office/powerpoint/2010/main" val="220611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dirty="0"/>
              <a:t>INCREASED morbidity and mortality risk</a:t>
            </a:r>
            <a:endParaRPr lang="en-US" cap="none" dirty="0"/>
          </a:p>
        </p:txBody>
      </p:sp>
      <p:sp>
        <p:nvSpPr>
          <p:cNvPr id="37" name="Rectangle 36">
            <a:extLst>
              <a:ext uri="{FF2B5EF4-FFF2-40B4-BE49-F238E27FC236}">
                <a16:creationId xmlns:a16="http://schemas.microsoft.com/office/drawing/2014/main" id="{85CEAC7A-DC95-7141-8016-156F4BB47FF2}"/>
              </a:ext>
            </a:extLst>
          </p:cNvPr>
          <p:cNvSpPr/>
          <p:nvPr/>
        </p:nvSpPr>
        <p:spPr>
          <a:xfrm>
            <a:off x="462492" y="6114325"/>
            <a:ext cx="8361194" cy="107722"/>
          </a:xfrm>
          <a:prstGeom prst="rect">
            <a:avLst/>
          </a:prstGeom>
        </p:spPr>
        <p:txBody>
          <a:bodyPr wrap="square" lIns="0" tIns="0" rIns="0" bIns="0">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Data from MarketScan</a:t>
            </a:r>
            <a:r>
              <a:rPr lang="en-US" sz="700" baseline="300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PIDB and Commercial Medicare Databases July 1, 2012 - June 30, 2013.</a:t>
            </a:r>
          </a:p>
        </p:txBody>
      </p:sp>
      <p:sp>
        <p:nvSpPr>
          <p:cNvPr id="38" name="Rectangle 37">
            <a:extLst>
              <a:ext uri="{FF2B5EF4-FFF2-40B4-BE49-F238E27FC236}">
                <a16:creationId xmlns:a16="http://schemas.microsoft.com/office/drawing/2014/main" id="{DFC19F63-A562-334C-9E5B-890ABEBD630E}"/>
              </a:ext>
            </a:extLst>
          </p:cNvPr>
          <p:cNvSpPr/>
          <p:nvPr/>
        </p:nvSpPr>
        <p:spPr>
          <a:xfrm>
            <a:off x="462491" y="6364567"/>
            <a:ext cx="11037813" cy="323165"/>
          </a:xfrm>
          <a:prstGeom prst="rect">
            <a:avLst/>
          </a:prstGeom>
        </p:spPr>
        <p:txBody>
          <a:bodyPr wrap="square" lIns="0" tIns="0" rIns="0" bIns="0" anchor="b">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*Retained Blood has been shown to contribute to the occurrence of post operative atrial fibrillation (POAF). These studies showed a reduction in POAF which correlated with a reduction in retained blood in patients. These findings suggest that use of PleuraFlow can reduce retained blood, which may contribute to reduced risk of POAF in some patients. Studies include both retrospective observational assessments and prospective trials, supported by ClearFlow. Results could be impacted by variations in study methodologies, institutional protocols used in treating patients, and other factors. ClearFlow products are not therapeutic devices. Please see full publications at </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www.clearflow.com</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for additional information. </a:t>
            </a:r>
          </a:p>
        </p:txBody>
      </p:sp>
      <p:grpSp>
        <p:nvGrpSpPr>
          <p:cNvPr id="39" name="Group 38">
            <a:extLst>
              <a:ext uri="{FF2B5EF4-FFF2-40B4-BE49-F238E27FC236}">
                <a16:creationId xmlns:a16="http://schemas.microsoft.com/office/drawing/2014/main" id="{60B3C4E8-DAF3-0E46-9949-E46F591BF845}"/>
              </a:ext>
            </a:extLst>
          </p:cNvPr>
          <p:cNvGrpSpPr/>
          <p:nvPr/>
        </p:nvGrpSpPr>
        <p:grpSpPr>
          <a:xfrm>
            <a:off x="780555" y="2087488"/>
            <a:ext cx="10748878" cy="3446083"/>
            <a:chOff x="975548" y="2096568"/>
            <a:chExt cx="10351265" cy="3136979"/>
          </a:xfrm>
        </p:grpSpPr>
        <p:sp>
          <p:nvSpPr>
            <p:cNvPr id="40" name="TextBox 39">
              <a:extLst>
                <a:ext uri="{FF2B5EF4-FFF2-40B4-BE49-F238E27FC236}">
                  <a16:creationId xmlns:a16="http://schemas.microsoft.com/office/drawing/2014/main" id="{E956E47E-C30D-7240-A99B-16A781C2A4D8}"/>
                </a:ext>
              </a:extLst>
            </p:cNvPr>
            <p:cNvSpPr txBox="1"/>
            <p:nvPr/>
          </p:nvSpPr>
          <p:spPr>
            <a:xfrm>
              <a:off x="2009574" y="4163251"/>
              <a:ext cx="953681" cy="462278"/>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HIGHER INCIDENCE OF POAF*</a:t>
              </a:r>
            </a:p>
          </p:txBody>
        </p:sp>
        <p:sp>
          <p:nvSpPr>
            <p:cNvPr id="41" name="TextBox 40">
              <a:extLst>
                <a:ext uri="{FF2B5EF4-FFF2-40B4-BE49-F238E27FC236}">
                  <a16:creationId xmlns:a16="http://schemas.microsoft.com/office/drawing/2014/main" id="{17F5C0F1-1AFB-704C-BB96-5467FA146F8C}"/>
                </a:ext>
              </a:extLst>
            </p:cNvPr>
            <p:cNvSpPr txBox="1"/>
            <p:nvPr/>
          </p:nvSpPr>
          <p:spPr>
            <a:xfrm>
              <a:off x="3658193" y="4132055"/>
              <a:ext cx="1200394" cy="462278"/>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INCREASE IN VENTILATION TIME</a:t>
              </a:r>
            </a:p>
          </p:txBody>
        </p:sp>
        <p:sp>
          <p:nvSpPr>
            <p:cNvPr id="42" name="TextBox 41">
              <a:extLst>
                <a:ext uri="{FF2B5EF4-FFF2-40B4-BE49-F238E27FC236}">
                  <a16:creationId xmlns:a16="http://schemas.microsoft.com/office/drawing/2014/main" id="{C5BEC0B3-9024-5D4B-907C-BD5B0887DEFA}"/>
                </a:ext>
              </a:extLst>
            </p:cNvPr>
            <p:cNvSpPr txBox="1"/>
            <p:nvPr/>
          </p:nvSpPr>
          <p:spPr>
            <a:xfrm>
              <a:off x="5505150" y="2919164"/>
              <a:ext cx="1288282" cy="336202"/>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INCREASE IN INFECTIONS</a:t>
              </a:r>
            </a:p>
          </p:txBody>
        </p:sp>
        <p:sp>
          <p:nvSpPr>
            <p:cNvPr id="43" name="TextBox 42">
              <a:extLst>
                <a:ext uri="{FF2B5EF4-FFF2-40B4-BE49-F238E27FC236}">
                  <a16:creationId xmlns:a16="http://schemas.microsoft.com/office/drawing/2014/main" id="{8B167515-569C-F044-99BC-5C9FB25FA7BE}"/>
                </a:ext>
              </a:extLst>
            </p:cNvPr>
            <p:cNvSpPr txBox="1"/>
            <p:nvPr/>
          </p:nvSpPr>
          <p:spPr>
            <a:xfrm>
              <a:off x="7078143" y="2681109"/>
              <a:ext cx="1069248" cy="462278"/>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LONGER ICU LENGTH OF STAY</a:t>
              </a:r>
            </a:p>
          </p:txBody>
        </p:sp>
        <p:sp>
          <p:nvSpPr>
            <p:cNvPr id="44" name="TextBox 43">
              <a:extLst>
                <a:ext uri="{FF2B5EF4-FFF2-40B4-BE49-F238E27FC236}">
                  <a16:creationId xmlns:a16="http://schemas.microsoft.com/office/drawing/2014/main" id="{19B7B4B9-63BB-E448-A519-1E7195A401F3}"/>
                </a:ext>
              </a:extLst>
            </p:cNvPr>
            <p:cNvSpPr txBox="1"/>
            <p:nvPr/>
          </p:nvSpPr>
          <p:spPr>
            <a:xfrm>
              <a:off x="8458780" y="3474744"/>
              <a:ext cx="1169406" cy="336202"/>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INCREASE IN MORTALITY</a:t>
              </a:r>
            </a:p>
          </p:txBody>
        </p:sp>
        <p:sp>
          <p:nvSpPr>
            <p:cNvPr id="45" name="TextBox 44">
              <a:extLst>
                <a:ext uri="{FF2B5EF4-FFF2-40B4-BE49-F238E27FC236}">
                  <a16:creationId xmlns:a16="http://schemas.microsoft.com/office/drawing/2014/main" id="{77E8B77F-6A55-5449-93C1-BB25FD73C28E}"/>
                </a:ext>
              </a:extLst>
            </p:cNvPr>
            <p:cNvSpPr txBox="1"/>
            <p:nvPr/>
          </p:nvSpPr>
          <p:spPr>
            <a:xfrm>
              <a:off x="10100757" y="3309412"/>
              <a:ext cx="1226056" cy="462278"/>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INCREASE IN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30-DAY READMISSIONS</a:t>
              </a:r>
            </a:p>
          </p:txBody>
        </p:sp>
        <p:grpSp>
          <p:nvGrpSpPr>
            <p:cNvPr id="46" name="Group 45">
              <a:extLst>
                <a:ext uri="{FF2B5EF4-FFF2-40B4-BE49-F238E27FC236}">
                  <a16:creationId xmlns:a16="http://schemas.microsoft.com/office/drawing/2014/main" id="{109F7F70-A9CF-2B41-8B5B-CD11AB5496B2}"/>
                </a:ext>
              </a:extLst>
            </p:cNvPr>
            <p:cNvGrpSpPr/>
            <p:nvPr/>
          </p:nvGrpSpPr>
          <p:grpSpPr>
            <a:xfrm>
              <a:off x="1251458" y="2096568"/>
              <a:ext cx="3270978" cy="308187"/>
              <a:chOff x="595239" y="1483036"/>
              <a:chExt cx="3718142" cy="350319"/>
            </a:xfrm>
          </p:grpSpPr>
          <p:sp>
            <p:nvSpPr>
              <p:cNvPr id="87" name="TextBox 86">
                <a:extLst>
                  <a:ext uri="{FF2B5EF4-FFF2-40B4-BE49-F238E27FC236}">
                    <a16:creationId xmlns:a16="http://schemas.microsoft.com/office/drawing/2014/main" id="{7547889C-7085-8248-AC8D-A9D9174B5E81}"/>
                  </a:ext>
                </a:extLst>
              </p:cNvPr>
              <p:cNvSpPr txBox="1"/>
              <p:nvPr/>
            </p:nvSpPr>
            <p:spPr>
              <a:xfrm>
                <a:off x="807478" y="1483036"/>
                <a:ext cx="3505903" cy="35031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Patients </a:t>
                </a:r>
                <a:r>
                  <a:rPr kumimoji="0" lang="en-US" sz="16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with</a:t>
                </a:r>
                <a:r>
                  <a:rPr kumimoji="0" lang="en-US" sz="16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Retained Blood</a:t>
                </a:r>
              </a:p>
            </p:txBody>
          </p:sp>
          <p:sp>
            <p:nvSpPr>
              <p:cNvPr id="88" name="Rectangle 87">
                <a:extLst>
                  <a:ext uri="{FF2B5EF4-FFF2-40B4-BE49-F238E27FC236}">
                    <a16:creationId xmlns:a16="http://schemas.microsoft.com/office/drawing/2014/main" id="{FFFCF568-507A-C641-A7D7-77CE6EB85818}"/>
                  </a:ext>
                </a:extLst>
              </p:cNvPr>
              <p:cNvSpPr/>
              <p:nvPr/>
            </p:nvSpPr>
            <p:spPr>
              <a:xfrm>
                <a:off x="595239" y="1568214"/>
                <a:ext cx="200525" cy="2011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7" name="Group 46">
              <a:extLst>
                <a:ext uri="{FF2B5EF4-FFF2-40B4-BE49-F238E27FC236}">
                  <a16:creationId xmlns:a16="http://schemas.microsoft.com/office/drawing/2014/main" id="{DD66A243-F6C6-C244-BD42-AE6F4745D5B7}"/>
                </a:ext>
              </a:extLst>
            </p:cNvPr>
            <p:cNvGrpSpPr/>
            <p:nvPr/>
          </p:nvGrpSpPr>
          <p:grpSpPr>
            <a:xfrm>
              <a:off x="1251458" y="2380854"/>
              <a:ext cx="3636836" cy="308187"/>
              <a:chOff x="595239" y="1806188"/>
              <a:chExt cx="4134017" cy="350319"/>
            </a:xfrm>
          </p:grpSpPr>
          <p:sp>
            <p:nvSpPr>
              <p:cNvPr id="85" name="TextBox 84">
                <a:extLst>
                  <a:ext uri="{FF2B5EF4-FFF2-40B4-BE49-F238E27FC236}">
                    <a16:creationId xmlns:a16="http://schemas.microsoft.com/office/drawing/2014/main" id="{94396516-5C41-034C-99E7-12A6E35B3118}"/>
                  </a:ext>
                </a:extLst>
              </p:cNvPr>
              <p:cNvSpPr txBox="1"/>
              <p:nvPr/>
            </p:nvSpPr>
            <p:spPr>
              <a:xfrm>
                <a:off x="807478" y="1806188"/>
                <a:ext cx="3921778" cy="35031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4534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Patients </a:t>
                </a:r>
                <a:r>
                  <a:rPr kumimoji="0" lang="en-US" sz="1600" b="1" i="0" u="none" strike="noStrike" kern="1200" cap="none" spc="0" normalizeH="0" baseline="0" noProof="0" dirty="0">
                    <a:ln>
                      <a:noFill/>
                    </a:ln>
                    <a:solidFill>
                      <a:srgbClr val="54534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with</a:t>
                </a:r>
                <a:r>
                  <a:rPr lang="en-US" sz="1600" b="1" dirty="0">
                    <a:solidFill>
                      <a:srgbClr val="54534A">
                        <a:lumMod val="75000"/>
                      </a:srgbClr>
                    </a:solidFill>
                    <a:latin typeface="Verdana" panose="020B0604030504040204" pitchFamily="34" charset="0"/>
                    <a:ea typeface="Verdana" panose="020B0604030504040204" pitchFamily="34" charset="0"/>
                    <a:cs typeface="Verdana" panose="020B0604030504040204" pitchFamily="34" charset="0"/>
                  </a:rPr>
                  <a:t>out</a:t>
                </a:r>
                <a:r>
                  <a:rPr lang="en-US" sz="1600" dirty="0">
                    <a:solidFill>
                      <a:srgbClr val="54534A">
                        <a:lumMod val="75000"/>
                      </a:srgbClr>
                    </a:solidFill>
                    <a:latin typeface="Verdana" panose="020B0604030504040204" pitchFamily="34" charset="0"/>
                    <a:ea typeface="Verdana" panose="020B0604030504040204" pitchFamily="34" charset="0"/>
                    <a:cs typeface="Verdana" panose="020B0604030504040204" pitchFamily="34" charset="0"/>
                  </a:rPr>
                  <a:t> </a:t>
                </a:r>
                <a:r>
                  <a:rPr kumimoji="0" lang="en-US" sz="1600" b="0" i="0" u="none" strike="noStrike" kern="1200" cap="none" spc="0" normalizeH="0" baseline="0" noProof="0" dirty="0">
                    <a:ln>
                      <a:noFill/>
                    </a:ln>
                    <a:solidFill>
                      <a:srgbClr val="54534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Retained Blood</a:t>
                </a:r>
              </a:p>
            </p:txBody>
          </p:sp>
          <p:sp>
            <p:nvSpPr>
              <p:cNvPr id="86" name="Rectangle 85">
                <a:extLst>
                  <a:ext uri="{FF2B5EF4-FFF2-40B4-BE49-F238E27FC236}">
                    <a16:creationId xmlns:a16="http://schemas.microsoft.com/office/drawing/2014/main" id="{7C366CBD-514D-D94A-86AA-B41EB9F31A45}"/>
                  </a:ext>
                </a:extLst>
              </p:cNvPr>
              <p:cNvSpPr/>
              <p:nvPr/>
            </p:nvSpPr>
            <p:spPr>
              <a:xfrm>
                <a:off x="595239" y="1885389"/>
                <a:ext cx="200526" cy="20116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4534A"/>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7F68D906-4487-6645-93C0-9D4BB3BCA14B}"/>
                </a:ext>
              </a:extLst>
            </p:cNvPr>
            <p:cNvGrpSpPr/>
            <p:nvPr/>
          </p:nvGrpSpPr>
          <p:grpSpPr>
            <a:xfrm>
              <a:off x="3491399" y="3598244"/>
              <a:ext cx="1150066" cy="527957"/>
              <a:chOff x="3240785" y="4199991"/>
              <a:chExt cx="1307288" cy="600133"/>
            </a:xfrm>
          </p:grpSpPr>
          <p:sp>
            <p:nvSpPr>
              <p:cNvPr id="83" name="Pentagon 82">
                <a:extLst>
                  <a:ext uri="{FF2B5EF4-FFF2-40B4-BE49-F238E27FC236}">
                    <a16:creationId xmlns:a16="http://schemas.microsoft.com/office/drawing/2014/main" id="{932DC915-4DE8-1641-A81E-CF9934A5768A}"/>
                  </a:ext>
                </a:extLst>
              </p:cNvPr>
              <p:cNvSpPr>
                <a:spLocks noChangeAspect="1"/>
              </p:cNvSpPr>
              <p:nvPr/>
            </p:nvSpPr>
            <p:spPr>
              <a:xfrm flipH="1">
                <a:off x="3240785" y="4199991"/>
                <a:ext cx="1247346" cy="600133"/>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CCDAA7F5-8914-7F41-A4B1-B84272704B8B}"/>
                  </a:ext>
                </a:extLst>
              </p:cNvPr>
              <p:cNvSpPr txBox="1"/>
              <p:nvPr/>
            </p:nvSpPr>
            <p:spPr>
              <a:xfrm>
                <a:off x="3436969" y="4241704"/>
                <a:ext cx="1111104" cy="47770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39%</a:t>
                </a:r>
              </a:p>
            </p:txBody>
          </p:sp>
        </p:grpSp>
        <p:grpSp>
          <p:nvGrpSpPr>
            <p:cNvPr id="49" name="Group 48">
              <a:extLst>
                <a:ext uri="{FF2B5EF4-FFF2-40B4-BE49-F238E27FC236}">
                  <a16:creationId xmlns:a16="http://schemas.microsoft.com/office/drawing/2014/main" id="{0CAAD331-7278-3F4F-B7B0-49A34EC20504}"/>
                </a:ext>
              </a:extLst>
            </p:cNvPr>
            <p:cNvGrpSpPr/>
            <p:nvPr/>
          </p:nvGrpSpPr>
          <p:grpSpPr>
            <a:xfrm>
              <a:off x="5319081" y="2381050"/>
              <a:ext cx="1364851" cy="527957"/>
              <a:chOff x="4889499" y="2997481"/>
              <a:chExt cx="1197622" cy="463269"/>
            </a:xfrm>
          </p:grpSpPr>
          <p:sp>
            <p:nvSpPr>
              <p:cNvPr id="81" name="Pentagon 80">
                <a:extLst>
                  <a:ext uri="{FF2B5EF4-FFF2-40B4-BE49-F238E27FC236}">
                    <a16:creationId xmlns:a16="http://schemas.microsoft.com/office/drawing/2014/main" id="{C35D4BEB-C6CA-CD45-8FA7-B87C7D869453}"/>
                  </a:ext>
                </a:extLst>
              </p:cNvPr>
              <p:cNvSpPr>
                <a:spLocks noChangeAspect="1"/>
              </p:cNvSpPr>
              <p:nvPr/>
            </p:nvSpPr>
            <p:spPr>
              <a:xfrm flipH="1">
                <a:off x="4889499" y="2997481"/>
                <a:ext cx="1130435" cy="463269"/>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DACE0D66-E9BA-C74D-B670-7E8A1091145B}"/>
                  </a:ext>
                </a:extLst>
              </p:cNvPr>
              <p:cNvSpPr txBox="1"/>
              <p:nvPr/>
            </p:nvSpPr>
            <p:spPr>
              <a:xfrm>
                <a:off x="5043836" y="3048341"/>
                <a:ext cx="1043285" cy="36876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162%</a:t>
                </a:r>
              </a:p>
            </p:txBody>
          </p:sp>
        </p:grpSp>
        <p:grpSp>
          <p:nvGrpSpPr>
            <p:cNvPr id="50" name="Group 49">
              <a:extLst>
                <a:ext uri="{FF2B5EF4-FFF2-40B4-BE49-F238E27FC236}">
                  <a16:creationId xmlns:a16="http://schemas.microsoft.com/office/drawing/2014/main" id="{087E262C-C410-F240-8AA2-9F18D2C62712}"/>
                </a:ext>
              </a:extLst>
            </p:cNvPr>
            <p:cNvGrpSpPr/>
            <p:nvPr/>
          </p:nvGrpSpPr>
          <p:grpSpPr>
            <a:xfrm>
              <a:off x="6902232" y="2142994"/>
              <a:ext cx="1368798" cy="527957"/>
              <a:chOff x="6445586" y="2997481"/>
              <a:chExt cx="1201085" cy="463269"/>
            </a:xfrm>
          </p:grpSpPr>
          <p:sp>
            <p:nvSpPr>
              <p:cNvPr id="79" name="Pentagon 78">
                <a:extLst>
                  <a:ext uri="{FF2B5EF4-FFF2-40B4-BE49-F238E27FC236}">
                    <a16:creationId xmlns:a16="http://schemas.microsoft.com/office/drawing/2014/main" id="{1B165682-6DB6-994B-855D-F145E725F16C}"/>
                  </a:ext>
                </a:extLst>
              </p:cNvPr>
              <p:cNvSpPr>
                <a:spLocks noChangeAspect="1"/>
              </p:cNvSpPr>
              <p:nvPr/>
            </p:nvSpPr>
            <p:spPr>
              <a:xfrm flipH="1">
                <a:off x="6445586" y="2997481"/>
                <a:ext cx="1201084" cy="463269"/>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C001D50D-F044-C344-99CB-296C575191F1}"/>
                  </a:ext>
                </a:extLst>
              </p:cNvPr>
              <p:cNvSpPr txBox="1"/>
              <p:nvPr/>
            </p:nvSpPr>
            <p:spPr>
              <a:xfrm>
                <a:off x="6603387" y="3039011"/>
                <a:ext cx="1043284" cy="36876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186%</a:t>
                </a:r>
              </a:p>
            </p:txBody>
          </p:sp>
        </p:grpSp>
        <p:grpSp>
          <p:nvGrpSpPr>
            <p:cNvPr id="51" name="Group 50">
              <a:extLst>
                <a:ext uri="{FF2B5EF4-FFF2-40B4-BE49-F238E27FC236}">
                  <a16:creationId xmlns:a16="http://schemas.microsoft.com/office/drawing/2014/main" id="{8BC24E94-031E-A349-BCEE-3ABBF67A46FA}"/>
                </a:ext>
              </a:extLst>
            </p:cNvPr>
            <p:cNvGrpSpPr/>
            <p:nvPr/>
          </p:nvGrpSpPr>
          <p:grpSpPr>
            <a:xfrm>
              <a:off x="8272298" y="2936629"/>
              <a:ext cx="1331968" cy="527957"/>
              <a:chOff x="8179576" y="2997481"/>
              <a:chExt cx="1168768" cy="463269"/>
            </a:xfrm>
          </p:grpSpPr>
          <p:sp>
            <p:nvSpPr>
              <p:cNvPr id="77" name="Pentagon 76">
                <a:extLst>
                  <a:ext uri="{FF2B5EF4-FFF2-40B4-BE49-F238E27FC236}">
                    <a16:creationId xmlns:a16="http://schemas.microsoft.com/office/drawing/2014/main" id="{EE040807-BB5C-B442-B83C-98F2EA8D9FC0}"/>
                  </a:ext>
                </a:extLst>
              </p:cNvPr>
              <p:cNvSpPr>
                <a:spLocks noChangeAspect="1"/>
              </p:cNvSpPr>
              <p:nvPr/>
            </p:nvSpPr>
            <p:spPr>
              <a:xfrm flipH="1">
                <a:off x="8179576" y="2997481"/>
                <a:ext cx="1083409" cy="463269"/>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325B78F2-DCF3-D543-8BA8-38C09AF77AD8}"/>
                  </a:ext>
                </a:extLst>
              </p:cNvPr>
              <p:cNvSpPr txBox="1"/>
              <p:nvPr/>
            </p:nvSpPr>
            <p:spPr>
              <a:xfrm>
                <a:off x="8305059" y="3037325"/>
                <a:ext cx="1043285" cy="36876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106%</a:t>
                </a:r>
              </a:p>
            </p:txBody>
          </p:sp>
        </p:grpSp>
        <p:grpSp>
          <p:nvGrpSpPr>
            <p:cNvPr id="52" name="Group 51">
              <a:extLst>
                <a:ext uri="{FF2B5EF4-FFF2-40B4-BE49-F238E27FC236}">
                  <a16:creationId xmlns:a16="http://schemas.microsoft.com/office/drawing/2014/main" id="{28276C89-8E2A-3347-B172-A55F9E61706D}"/>
                </a:ext>
              </a:extLst>
            </p:cNvPr>
            <p:cNvGrpSpPr/>
            <p:nvPr/>
          </p:nvGrpSpPr>
          <p:grpSpPr>
            <a:xfrm>
              <a:off x="9915510" y="2771296"/>
              <a:ext cx="1383252" cy="527957"/>
              <a:chOff x="9811241" y="2997480"/>
              <a:chExt cx="1213769" cy="463269"/>
            </a:xfrm>
          </p:grpSpPr>
          <p:sp>
            <p:nvSpPr>
              <p:cNvPr id="75" name="Pentagon 74">
                <a:extLst>
                  <a:ext uri="{FF2B5EF4-FFF2-40B4-BE49-F238E27FC236}">
                    <a16:creationId xmlns:a16="http://schemas.microsoft.com/office/drawing/2014/main" id="{99A5B4E9-9426-CA49-BB2C-C0858113BA39}"/>
                  </a:ext>
                </a:extLst>
              </p:cNvPr>
              <p:cNvSpPr>
                <a:spLocks noChangeAspect="1"/>
              </p:cNvSpPr>
              <p:nvPr/>
            </p:nvSpPr>
            <p:spPr>
              <a:xfrm flipH="1">
                <a:off x="9811241" y="2997480"/>
                <a:ext cx="1162285" cy="463269"/>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17026277-818A-1D48-AEA9-E352949BD08C}"/>
                  </a:ext>
                </a:extLst>
              </p:cNvPr>
              <p:cNvSpPr txBox="1"/>
              <p:nvPr/>
            </p:nvSpPr>
            <p:spPr>
              <a:xfrm>
                <a:off x="9981725" y="3043077"/>
                <a:ext cx="1043285" cy="36876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122%</a:t>
                </a:r>
              </a:p>
            </p:txBody>
          </p:sp>
        </p:grpSp>
        <p:grpSp>
          <p:nvGrpSpPr>
            <p:cNvPr id="53" name="Group 52">
              <a:extLst>
                <a:ext uri="{FF2B5EF4-FFF2-40B4-BE49-F238E27FC236}">
                  <a16:creationId xmlns:a16="http://schemas.microsoft.com/office/drawing/2014/main" id="{64672D70-5268-D34F-874A-86E8DC728F27}"/>
                </a:ext>
              </a:extLst>
            </p:cNvPr>
            <p:cNvGrpSpPr/>
            <p:nvPr/>
          </p:nvGrpSpPr>
          <p:grpSpPr>
            <a:xfrm>
              <a:off x="1845616" y="3625137"/>
              <a:ext cx="1147847" cy="527957"/>
              <a:chOff x="1370014" y="3986103"/>
              <a:chExt cx="1304768" cy="600133"/>
            </a:xfrm>
          </p:grpSpPr>
          <p:sp>
            <p:nvSpPr>
              <p:cNvPr id="73" name="Pentagon 72">
                <a:extLst>
                  <a:ext uri="{FF2B5EF4-FFF2-40B4-BE49-F238E27FC236}">
                    <a16:creationId xmlns:a16="http://schemas.microsoft.com/office/drawing/2014/main" id="{7B67F77D-553F-2840-B03E-48877E01B50C}"/>
                  </a:ext>
                </a:extLst>
              </p:cNvPr>
              <p:cNvSpPr>
                <a:spLocks noChangeAspect="1"/>
              </p:cNvSpPr>
              <p:nvPr/>
            </p:nvSpPr>
            <p:spPr>
              <a:xfrm flipH="1">
                <a:off x="1370014" y="3986103"/>
                <a:ext cx="1251399" cy="600133"/>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056E8DC2-8E68-EC43-A3E9-854F0DA3C051}"/>
                  </a:ext>
                </a:extLst>
              </p:cNvPr>
              <p:cNvSpPr txBox="1"/>
              <p:nvPr/>
            </p:nvSpPr>
            <p:spPr>
              <a:xfrm>
                <a:off x="1563677" y="4039903"/>
                <a:ext cx="1111105" cy="47770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36%</a:t>
                </a:r>
              </a:p>
            </p:txBody>
          </p:sp>
        </p:grpSp>
        <p:grpSp>
          <p:nvGrpSpPr>
            <p:cNvPr id="54" name="Group 53">
              <a:extLst>
                <a:ext uri="{FF2B5EF4-FFF2-40B4-BE49-F238E27FC236}">
                  <a16:creationId xmlns:a16="http://schemas.microsoft.com/office/drawing/2014/main" id="{255A5D59-EC61-7B40-9095-18274F9BF568}"/>
                </a:ext>
              </a:extLst>
            </p:cNvPr>
            <p:cNvGrpSpPr/>
            <p:nvPr/>
          </p:nvGrpSpPr>
          <p:grpSpPr>
            <a:xfrm>
              <a:off x="1396218" y="3889062"/>
              <a:ext cx="418630" cy="1344484"/>
              <a:chOff x="1510632" y="5115290"/>
              <a:chExt cx="475860" cy="873763"/>
            </a:xfrm>
          </p:grpSpPr>
          <p:sp>
            <p:nvSpPr>
              <p:cNvPr id="71" name="Rectangle 70">
                <a:extLst>
                  <a:ext uri="{FF2B5EF4-FFF2-40B4-BE49-F238E27FC236}">
                    <a16:creationId xmlns:a16="http://schemas.microsoft.com/office/drawing/2014/main" id="{3CC3B8A5-1E7B-5249-9E7C-87007E082AD7}"/>
                  </a:ext>
                </a:extLst>
              </p:cNvPr>
              <p:cNvSpPr/>
              <p:nvPr/>
            </p:nvSpPr>
            <p:spPr>
              <a:xfrm>
                <a:off x="1510632"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FA4FDC3A-1612-D245-90DC-B0394970D510}"/>
                  </a:ext>
                </a:extLst>
              </p:cNvPr>
              <p:cNvSpPr/>
              <p:nvPr/>
            </p:nvSpPr>
            <p:spPr>
              <a:xfrm>
                <a:off x="1785966" y="5115290"/>
                <a:ext cx="200526" cy="87376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grpSp>
          <p:nvGrpSpPr>
            <p:cNvPr id="55" name="Group 54">
              <a:extLst>
                <a:ext uri="{FF2B5EF4-FFF2-40B4-BE49-F238E27FC236}">
                  <a16:creationId xmlns:a16="http://schemas.microsoft.com/office/drawing/2014/main" id="{02306BC9-5E42-4E4F-9DD2-1C32D8FF8F33}"/>
                </a:ext>
              </a:extLst>
            </p:cNvPr>
            <p:cNvGrpSpPr/>
            <p:nvPr/>
          </p:nvGrpSpPr>
          <p:grpSpPr>
            <a:xfrm>
              <a:off x="3044388" y="3856108"/>
              <a:ext cx="412679" cy="1377436"/>
              <a:chOff x="2914497" y="5093874"/>
              <a:chExt cx="469095" cy="895179"/>
            </a:xfrm>
          </p:grpSpPr>
          <p:sp>
            <p:nvSpPr>
              <p:cNvPr id="69" name="Rectangle 68">
                <a:extLst>
                  <a:ext uri="{FF2B5EF4-FFF2-40B4-BE49-F238E27FC236}">
                    <a16:creationId xmlns:a16="http://schemas.microsoft.com/office/drawing/2014/main" id="{1D05F131-3ABE-9A44-88AE-F243E5AE60BF}"/>
                  </a:ext>
                </a:extLst>
              </p:cNvPr>
              <p:cNvSpPr/>
              <p:nvPr/>
            </p:nvSpPr>
            <p:spPr>
              <a:xfrm>
                <a:off x="2914497"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237ABCDC-E78A-C349-92FF-87D471031D17}"/>
                  </a:ext>
                </a:extLst>
              </p:cNvPr>
              <p:cNvSpPr/>
              <p:nvPr/>
            </p:nvSpPr>
            <p:spPr>
              <a:xfrm>
                <a:off x="3183066" y="5093874"/>
                <a:ext cx="200526" cy="89517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6" name="Group 55">
              <a:extLst>
                <a:ext uri="{FF2B5EF4-FFF2-40B4-BE49-F238E27FC236}">
                  <a16:creationId xmlns:a16="http://schemas.microsoft.com/office/drawing/2014/main" id="{9DF8801B-7FC0-CD42-A63F-19627F35CE74}"/>
                </a:ext>
              </a:extLst>
            </p:cNvPr>
            <p:cNvGrpSpPr/>
            <p:nvPr/>
          </p:nvGrpSpPr>
          <p:grpSpPr>
            <a:xfrm>
              <a:off x="4858586" y="2643438"/>
              <a:ext cx="421627" cy="2590108"/>
              <a:chOff x="4294639" y="4305773"/>
              <a:chExt cx="479267" cy="1683280"/>
            </a:xfrm>
          </p:grpSpPr>
          <p:sp>
            <p:nvSpPr>
              <p:cNvPr id="67" name="Rectangle 66">
                <a:extLst>
                  <a:ext uri="{FF2B5EF4-FFF2-40B4-BE49-F238E27FC236}">
                    <a16:creationId xmlns:a16="http://schemas.microsoft.com/office/drawing/2014/main" id="{D0AB091E-25A6-2046-A8FE-A762F7CAC99E}"/>
                  </a:ext>
                </a:extLst>
              </p:cNvPr>
              <p:cNvSpPr/>
              <p:nvPr/>
            </p:nvSpPr>
            <p:spPr>
              <a:xfrm>
                <a:off x="4294639"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1B74CFDE-15A3-FB47-B6E6-0B994D9EFB01}"/>
                  </a:ext>
                </a:extLst>
              </p:cNvPr>
              <p:cNvSpPr/>
              <p:nvPr/>
            </p:nvSpPr>
            <p:spPr>
              <a:xfrm>
                <a:off x="4573380" y="4305773"/>
                <a:ext cx="200526" cy="16832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7" name="Group 56">
              <a:extLst>
                <a:ext uri="{FF2B5EF4-FFF2-40B4-BE49-F238E27FC236}">
                  <a16:creationId xmlns:a16="http://schemas.microsoft.com/office/drawing/2014/main" id="{3FEAA3D0-BC17-5D49-99AA-73FAE8D9688E}"/>
                </a:ext>
              </a:extLst>
            </p:cNvPr>
            <p:cNvGrpSpPr/>
            <p:nvPr/>
          </p:nvGrpSpPr>
          <p:grpSpPr>
            <a:xfrm>
              <a:off x="6447505" y="2406172"/>
              <a:ext cx="417980" cy="2827371"/>
              <a:chOff x="5914159" y="4151579"/>
              <a:chExt cx="475121" cy="1837474"/>
            </a:xfrm>
          </p:grpSpPr>
          <p:sp>
            <p:nvSpPr>
              <p:cNvPr id="65" name="Rectangle 64">
                <a:extLst>
                  <a:ext uri="{FF2B5EF4-FFF2-40B4-BE49-F238E27FC236}">
                    <a16:creationId xmlns:a16="http://schemas.microsoft.com/office/drawing/2014/main" id="{332E4E3B-65E9-6C4C-A970-8F9432705C0E}"/>
                  </a:ext>
                </a:extLst>
              </p:cNvPr>
              <p:cNvSpPr/>
              <p:nvPr/>
            </p:nvSpPr>
            <p:spPr>
              <a:xfrm>
                <a:off x="5914159"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163B84B0-39FA-DE4E-8F81-26A6D9091C77}"/>
                  </a:ext>
                </a:extLst>
              </p:cNvPr>
              <p:cNvSpPr/>
              <p:nvPr/>
            </p:nvSpPr>
            <p:spPr>
              <a:xfrm>
                <a:off x="6188754" y="4151579"/>
                <a:ext cx="200526" cy="183747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8" name="Group 57">
              <a:extLst>
                <a:ext uri="{FF2B5EF4-FFF2-40B4-BE49-F238E27FC236}">
                  <a16:creationId xmlns:a16="http://schemas.microsoft.com/office/drawing/2014/main" id="{DB9791CA-BB5B-6143-92F4-238703FD0F94}"/>
                </a:ext>
              </a:extLst>
            </p:cNvPr>
            <p:cNvGrpSpPr/>
            <p:nvPr/>
          </p:nvGrpSpPr>
          <p:grpSpPr>
            <a:xfrm>
              <a:off x="7806828" y="3197049"/>
              <a:ext cx="424018" cy="2036498"/>
              <a:chOff x="7571868" y="4665558"/>
              <a:chExt cx="481985" cy="1323495"/>
            </a:xfrm>
          </p:grpSpPr>
          <p:sp>
            <p:nvSpPr>
              <p:cNvPr id="63" name="Rectangle 62">
                <a:extLst>
                  <a:ext uri="{FF2B5EF4-FFF2-40B4-BE49-F238E27FC236}">
                    <a16:creationId xmlns:a16="http://schemas.microsoft.com/office/drawing/2014/main" id="{794C148B-7C58-334A-9A9A-8564F6E0DBA2}"/>
                  </a:ext>
                </a:extLst>
              </p:cNvPr>
              <p:cNvSpPr/>
              <p:nvPr/>
            </p:nvSpPr>
            <p:spPr>
              <a:xfrm>
                <a:off x="7571868"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D66EE382-62D5-7348-85F9-B1AC511692CF}"/>
                  </a:ext>
                </a:extLst>
              </p:cNvPr>
              <p:cNvSpPr/>
              <p:nvPr/>
            </p:nvSpPr>
            <p:spPr>
              <a:xfrm>
                <a:off x="7853327" y="4665558"/>
                <a:ext cx="200526" cy="132349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E5FDA982-27C5-894B-AD5A-439364D50293}"/>
                </a:ext>
              </a:extLst>
            </p:cNvPr>
            <p:cNvGrpSpPr/>
            <p:nvPr/>
          </p:nvGrpSpPr>
          <p:grpSpPr>
            <a:xfrm>
              <a:off x="9468603" y="3038873"/>
              <a:ext cx="411905" cy="2194672"/>
              <a:chOff x="9273129" y="4562762"/>
              <a:chExt cx="468215" cy="1426291"/>
            </a:xfrm>
          </p:grpSpPr>
          <p:sp>
            <p:nvSpPr>
              <p:cNvPr id="61" name="Rectangle 60">
                <a:extLst>
                  <a:ext uri="{FF2B5EF4-FFF2-40B4-BE49-F238E27FC236}">
                    <a16:creationId xmlns:a16="http://schemas.microsoft.com/office/drawing/2014/main" id="{51E1D120-6E79-A144-838C-2EEC0DA8F405}"/>
                  </a:ext>
                </a:extLst>
              </p:cNvPr>
              <p:cNvSpPr/>
              <p:nvPr/>
            </p:nvSpPr>
            <p:spPr>
              <a:xfrm>
                <a:off x="9273129"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99F25858-107A-5244-BFF9-08C4645EDC58}"/>
                  </a:ext>
                </a:extLst>
              </p:cNvPr>
              <p:cNvSpPr/>
              <p:nvPr/>
            </p:nvSpPr>
            <p:spPr>
              <a:xfrm>
                <a:off x="9540818" y="4562762"/>
                <a:ext cx="200526" cy="142629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0" name="Straight Connector 59">
              <a:extLst>
                <a:ext uri="{FF2B5EF4-FFF2-40B4-BE49-F238E27FC236}">
                  <a16:creationId xmlns:a16="http://schemas.microsoft.com/office/drawing/2014/main" id="{1C6276BC-6DA2-4647-904C-FA662CFDCBA5}"/>
                </a:ext>
              </a:extLst>
            </p:cNvPr>
            <p:cNvCxnSpPr/>
            <p:nvPr/>
          </p:nvCxnSpPr>
          <p:spPr>
            <a:xfrm>
              <a:off x="975548" y="5233547"/>
              <a:ext cx="10055354"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89" name="Footer Placeholder 3">
            <a:extLst>
              <a:ext uri="{FF2B5EF4-FFF2-40B4-BE49-F238E27FC236}">
                <a16:creationId xmlns:a16="http://schemas.microsoft.com/office/drawing/2014/main" id="{5140CAE2-13A8-ED4B-ABE7-31B4E99B1DEF}"/>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6</a:t>
            </a:fld>
            <a:endParaRPr lang="en-US" dirty="0"/>
          </a:p>
        </p:txBody>
      </p:sp>
    </p:spTree>
    <p:extLst>
      <p:ext uri="{BB962C8B-B14F-4D97-AF65-F5344CB8AC3E}">
        <p14:creationId xmlns:p14="http://schemas.microsoft.com/office/powerpoint/2010/main" val="363634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RETAINED BLOOD INFLAMMATION CAN TRIGGER POAF</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7</a:t>
            </a:fld>
            <a:endParaRPr lang="en-US" dirty="0"/>
          </a:p>
        </p:txBody>
      </p:sp>
      <p:cxnSp>
        <p:nvCxnSpPr>
          <p:cNvPr id="10" name="Straight Connector 9">
            <a:extLst>
              <a:ext uri="{FF2B5EF4-FFF2-40B4-BE49-F238E27FC236}">
                <a16:creationId xmlns:a16="http://schemas.microsoft.com/office/drawing/2014/main" id="{4EBE72A3-F7E7-2440-A215-937EE036FF3E}"/>
              </a:ext>
            </a:extLst>
          </p:cNvPr>
          <p:cNvCxnSpPr>
            <a:cxnSpLocks/>
          </p:cNvCxnSpPr>
          <p:nvPr/>
        </p:nvCxnSpPr>
        <p:spPr>
          <a:xfrm>
            <a:off x="3355984" y="2458721"/>
            <a:ext cx="0" cy="3239326"/>
          </a:xfrm>
          <a:prstGeom prst="line">
            <a:avLst/>
          </a:prstGeom>
          <a:ln w="15875">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A8029F05-98AA-D94C-B822-A43799E5A034}"/>
              </a:ext>
            </a:extLst>
          </p:cNvPr>
          <p:cNvSpPr/>
          <p:nvPr/>
        </p:nvSpPr>
        <p:spPr>
          <a:xfrm>
            <a:off x="215246" y="1710934"/>
            <a:ext cx="3329154" cy="492443"/>
          </a:xfrm>
          <a:prstGeom prst="rect">
            <a:avLst/>
          </a:prstGeom>
        </p:spPr>
        <p:txBody>
          <a:bodyPr wrap="square">
            <a:spAutoFit/>
          </a:bodyPr>
          <a:lstStyle/>
          <a:p>
            <a:pPr lvl="0" algn="ctr" defTabSz="914400" fontAlgn="auto">
              <a:spcBef>
                <a:spcPts val="1200"/>
              </a:spcBef>
              <a:spcAft>
                <a:spcPts val="1200"/>
              </a:spcAft>
              <a:defRPr/>
            </a:pPr>
            <a:r>
              <a:rPr lang="en-US" sz="1300" b="1" dirty="0">
                <a:latin typeface="Verdana" panose="020B0604030504040204" pitchFamily="34" charset="0"/>
                <a:ea typeface="Verdana" panose="020B0604030504040204" pitchFamily="34" charset="0"/>
                <a:cs typeface="Verdana" panose="020B0604030504040204" pitchFamily="34" charset="0"/>
              </a:rPr>
              <a:t>Clogged drain tube leads to Retained Blood at surgery site.</a:t>
            </a:r>
          </a:p>
        </p:txBody>
      </p:sp>
      <p:sp>
        <p:nvSpPr>
          <p:cNvPr id="14" name="Rectangle 13">
            <a:extLst>
              <a:ext uri="{FF2B5EF4-FFF2-40B4-BE49-F238E27FC236}">
                <a16:creationId xmlns:a16="http://schemas.microsoft.com/office/drawing/2014/main" id="{76E39903-D18C-2945-B703-3EA3D7D21937}"/>
              </a:ext>
            </a:extLst>
          </p:cNvPr>
          <p:cNvSpPr/>
          <p:nvPr/>
        </p:nvSpPr>
        <p:spPr>
          <a:xfrm>
            <a:off x="2912694" y="1710934"/>
            <a:ext cx="9406247" cy="292388"/>
          </a:xfrm>
          <a:prstGeom prst="rect">
            <a:avLst/>
          </a:prstGeom>
        </p:spPr>
        <p:txBody>
          <a:bodyPr wrap="square">
            <a:spAutoFit/>
          </a:bodyPr>
          <a:lstStyle/>
          <a:p>
            <a:pPr lvl="0" algn="ctr" defTabSz="914400" fontAlgn="auto">
              <a:spcBef>
                <a:spcPts val="0"/>
              </a:spcBef>
              <a:spcAft>
                <a:spcPts val="0"/>
              </a:spcAft>
              <a:defRPr/>
            </a:pPr>
            <a:r>
              <a:rPr lang="en-US" sz="1300" b="1" dirty="0">
                <a:latin typeface="Verdana" panose="020B0604030504040204" pitchFamily="34" charset="0"/>
                <a:ea typeface="Verdana" panose="020B0604030504040204" pitchFamily="34" charset="0"/>
                <a:cs typeface="Verdana" panose="020B0604030504040204" pitchFamily="34" charset="0"/>
              </a:rPr>
              <a:t>This leads to inflammation and tissue damage at surgery site.</a:t>
            </a:r>
          </a:p>
        </p:txBody>
      </p:sp>
      <p:grpSp>
        <p:nvGrpSpPr>
          <p:cNvPr id="16" name="Group 15">
            <a:extLst>
              <a:ext uri="{FF2B5EF4-FFF2-40B4-BE49-F238E27FC236}">
                <a16:creationId xmlns:a16="http://schemas.microsoft.com/office/drawing/2014/main" id="{E5A19BD9-F249-634E-A37D-D988F82B022E}"/>
              </a:ext>
            </a:extLst>
          </p:cNvPr>
          <p:cNvGrpSpPr/>
          <p:nvPr/>
        </p:nvGrpSpPr>
        <p:grpSpPr>
          <a:xfrm>
            <a:off x="388349" y="2690922"/>
            <a:ext cx="2524345" cy="2791956"/>
            <a:chOff x="196499" y="2477844"/>
            <a:chExt cx="2524345" cy="2791956"/>
          </a:xfrm>
        </p:grpSpPr>
        <p:pic>
          <p:nvPicPr>
            <p:cNvPr id="17" name="Picture 16" descr="A close up of a piece of paper&#10;&#10;Description automatically generated">
              <a:extLst>
                <a:ext uri="{FF2B5EF4-FFF2-40B4-BE49-F238E27FC236}">
                  <a16:creationId xmlns:a16="http://schemas.microsoft.com/office/drawing/2014/main" id="{41301E4F-3AB5-CF45-9336-6148C86898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6499" y="2598606"/>
              <a:ext cx="2524345" cy="2671194"/>
            </a:xfrm>
            <a:prstGeom prst="rect">
              <a:avLst/>
            </a:prstGeom>
          </p:spPr>
        </p:pic>
        <p:sp>
          <p:nvSpPr>
            <p:cNvPr id="18" name="Rectangle 17">
              <a:extLst>
                <a:ext uri="{FF2B5EF4-FFF2-40B4-BE49-F238E27FC236}">
                  <a16:creationId xmlns:a16="http://schemas.microsoft.com/office/drawing/2014/main" id="{0730F4B6-3308-5D49-8B6C-50DAA56FE415}"/>
                </a:ext>
              </a:extLst>
            </p:cNvPr>
            <p:cNvSpPr/>
            <p:nvPr/>
          </p:nvSpPr>
          <p:spPr>
            <a:xfrm>
              <a:off x="1687973" y="2477844"/>
              <a:ext cx="546063" cy="226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9" name="Picture 18" descr="MOA_ind_components_2.png">
            <a:extLst>
              <a:ext uri="{FF2B5EF4-FFF2-40B4-BE49-F238E27FC236}">
                <a16:creationId xmlns:a16="http://schemas.microsoft.com/office/drawing/2014/main" id="{D30A9EFF-1A30-E64D-8354-67D04C846D45}"/>
              </a:ext>
            </a:extLst>
          </p:cNvPr>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6111313" y="2237127"/>
            <a:ext cx="3621024" cy="2683764"/>
          </a:xfrm>
          <a:prstGeom prst="rect">
            <a:avLst/>
          </a:prstGeom>
        </p:spPr>
      </p:pic>
      <p:pic>
        <p:nvPicPr>
          <p:cNvPr id="20" name="Picture 19" descr="MOA_ind_components_3.png">
            <a:extLst>
              <a:ext uri="{FF2B5EF4-FFF2-40B4-BE49-F238E27FC236}">
                <a16:creationId xmlns:a16="http://schemas.microsoft.com/office/drawing/2014/main" id="{87AFF175-D3DA-9A4D-8E69-D57BB7C4BD3A}"/>
              </a:ext>
            </a:extLst>
          </p:cNvPr>
          <p:cNvPicPr>
            <a:picLocks noChangeAspect="1"/>
          </p:cNvPicPr>
          <p:nvPr/>
        </p:nvPicPr>
        <p:blipFill>
          <a:blip r:embed="rId5">
            <a:alphaModFix/>
            <a:extLst>
              <a:ext uri="{28A0092B-C50C-407E-A947-70E740481C1C}">
                <a14:useLocalDpi xmlns:a14="http://schemas.microsoft.com/office/drawing/2010/main"/>
              </a:ext>
            </a:extLst>
          </a:blip>
          <a:stretch>
            <a:fillRect/>
          </a:stretch>
        </p:blipFill>
        <p:spPr>
          <a:xfrm>
            <a:off x="4313700" y="2325653"/>
            <a:ext cx="1234440" cy="1143000"/>
          </a:xfrm>
          <a:prstGeom prst="rect">
            <a:avLst/>
          </a:prstGeom>
        </p:spPr>
      </p:pic>
      <p:pic>
        <p:nvPicPr>
          <p:cNvPr id="21" name="Picture 20" descr="MOA_ind_components_4.png">
            <a:extLst>
              <a:ext uri="{FF2B5EF4-FFF2-40B4-BE49-F238E27FC236}">
                <a16:creationId xmlns:a16="http://schemas.microsoft.com/office/drawing/2014/main" id="{0937D624-2EDD-4D4B-8521-1B882D36FDBF}"/>
              </a:ext>
            </a:extLst>
          </p:cNvPr>
          <p:cNvPicPr>
            <a:picLocks noChangeAspect="1"/>
          </p:cNvPicPr>
          <p:nvPr/>
        </p:nvPicPr>
        <p:blipFill>
          <a:blip r:embed="rId6">
            <a:alphaModFix/>
            <a:extLst>
              <a:ext uri="{28A0092B-C50C-407E-A947-70E740481C1C}">
                <a14:useLocalDpi xmlns:a14="http://schemas.microsoft.com/office/drawing/2010/main"/>
              </a:ext>
            </a:extLst>
          </a:blip>
          <a:stretch>
            <a:fillRect/>
          </a:stretch>
        </p:blipFill>
        <p:spPr>
          <a:xfrm>
            <a:off x="3702984" y="3616139"/>
            <a:ext cx="1920240" cy="2139696"/>
          </a:xfrm>
          <a:prstGeom prst="rect">
            <a:avLst/>
          </a:prstGeom>
        </p:spPr>
      </p:pic>
      <p:pic>
        <p:nvPicPr>
          <p:cNvPr id="22" name="Picture 21" descr="MOA_ind_components_5.png">
            <a:extLst>
              <a:ext uri="{FF2B5EF4-FFF2-40B4-BE49-F238E27FC236}">
                <a16:creationId xmlns:a16="http://schemas.microsoft.com/office/drawing/2014/main" id="{E08BD2AC-934D-C742-8EC9-7DFC91CB220F}"/>
              </a:ext>
            </a:extLst>
          </p:cNvPr>
          <p:cNvPicPr>
            <a:picLocks noChangeAspect="1"/>
          </p:cNvPicPr>
          <p:nvPr/>
        </p:nvPicPr>
        <p:blipFill>
          <a:blip r:embed="rId7">
            <a:alphaModFix/>
            <a:extLst>
              <a:ext uri="{28A0092B-C50C-407E-A947-70E740481C1C}">
                <a14:useLocalDpi xmlns:a14="http://schemas.microsoft.com/office/drawing/2010/main"/>
              </a:ext>
            </a:extLst>
          </a:blip>
          <a:stretch>
            <a:fillRect/>
          </a:stretch>
        </p:blipFill>
        <p:spPr>
          <a:xfrm>
            <a:off x="6091796" y="3112847"/>
            <a:ext cx="2112264" cy="1065276"/>
          </a:xfrm>
          <a:prstGeom prst="rect">
            <a:avLst/>
          </a:prstGeom>
        </p:spPr>
      </p:pic>
      <p:pic>
        <p:nvPicPr>
          <p:cNvPr id="23" name="Picture 22" descr="MOA_ind_components_6.png">
            <a:extLst>
              <a:ext uri="{FF2B5EF4-FFF2-40B4-BE49-F238E27FC236}">
                <a16:creationId xmlns:a16="http://schemas.microsoft.com/office/drawing/2014/main" id="{4930CE9E-C2F8-C444-8C7E-B57FCD3DDAC4}"/>
              </a:ext>
            </a:extLst>
          </p:cNvPr>
          <p:cNvPicPr>
            <a:picLocks noChangeAspect="1"/>
          </p:cNvPicPr>
          <p:nvPr/>
        </p:nvPicPr>
        <p:blipFill>
          <a:blip r:embed="rId8">
            <a:alphaModFix/>
            <a:extLst>
              <a:ext uri="{28A0092B-C50C-407E-A947-70E740481C1C}">
                <a14:useLocalDpi xmlns:a14="http://schemas.microsoft.com/office/drawing/2010/main"/>
              </a:ext>
            </a:extLst>
          </a:blip>
          <a:stretch>
            <a:fillRect/>
          </a:stretch>
        </p:blipFill>
        <p:spPr>
          <a:xfrm>
            <a:off x="6154474" y="4202705"/>
            <a:ext cx="2720340" cy="1805940"/>
          </a:xfrm>
          <a:prstGeom prst="rect">
            <a:avLst/>
          </a:prstGeom>
        </p:spPr>
      </p:pic>
      <p:pic>
        <p:nvPicPr>
          <p:cNvPr id="24" name="Picture 23" descr="MOA_ind_components_8.png">
            <a:extLst>
              <a:ext uri="{FF2B5EF4-FFF2-40B4-BE49-F238E27FC236}">
                <a16:creationId xmlns:a16="http://schemas.microsoft.com/office/drawing/2014/main" id="{CB54F08F-889A-B440-B650-66125BEED730}"/>
              </a:ext>
            </a:extLst>
          </p:cNvPr>
          <p:cNvPicPr>
            <a:picLocks noChangeAspect="1"/>
          </p:cNvPicPr>
          <p:nvPr/>
        </p:nvPicPr>
        <p:blipFill>
          <a:blip r:embed="rId9">
            <a:alphaModFix/>
            <a:extLst>
              <a:ext uri="{28A0092B-C50C-407E-A947-70E740481C1C}">
                <a14:useLocalDpi xmlns:a14="http://schemas.microsoft.com/office/drawing/2010/main"/>
              </a:ext>
            </a:extLst>
          </a:blip>
          <a:stretch>
            <a:fillRect/>
          </a:stretch>
        </p:blipFill>
        <p:spPr>
          <a:xfrm>
            <a:off x="9540053" y="5007675"/>
            <a:ext cx="1385316" cy="690372"/>
          </a:xfrm>
          <a:prstGeom prst="rect">
            <a:avLst/>
          </a:prstGeom>
        </p:spPr>
      </p:pic>
      <p:pic>
        <p:nvPicPr>
          <p:cNvPr id="25" name="Picture 24" descr="MOA_ind_components_9.png">
            <a:extLst>
              <a:ext uri="{FF2B5EF4-FFF2-40B4-BE49-F238E27FC236}">
                <a16:creationId xmlns:a16="http://schemas.microsoft.com/office/drawing/2014/main" id="{9CC50CC4-F6B7-E846-B19B-FE4348261D8B}"/>
              </a:ext>
            </a:extLst>
          </p:cNvPr>
          <p:cNvPicPr>
            <a:picLocks noChangeAspect="1"/>
          </p:cNvPicPr>
          <p:nvPr/>
        </p:nvPicPr>
        <p:blipFill>
          <a:blip r:embed="rId10">
            <a:alphaModFix/>
            <a:extLst>
              <a:ext uri="{28A0092B-C50C-407E-A947-70E740481C1C}">
                <a14:useLocalDpi xmlns:a14="http://schemas.microsoft.com/office/drawing/2010/main"/>
              </a:ext>
            </a:extLst>
          </a:blip>
          <a:stretch>
            <a:fillRect/>
          </a:stretch>
        </p:blipFill>
        <p:spPr>
          <a:xfrm>
            <a:off x="10077897" y="3703977"/>
            <a:ext cx="1906524" cy="818388"/>
          </a:xfrm>
          <a:prstGeom prst="rect">
            <a:avLst/>
          </a:prstGeom>
        </p:spPr>
      </p:pic>
      <p:pic>
        <p:nvPicPr>
          <p:cNvPr id="26" name="Picture 25" descr="MOA_ind_components_7.png">
            <a:extLst>
              <a:ext uri="{FF2B5EF4-FFF2-40B4-BE49-F238E27FC236}">
                <a16:creationId xmlns:a16="http://schemas.microsoft.com/office/drawing/2014/main" id="{02609FFA-09F2-A14F-A46D-ECC43CDBD531}"/>
              </a:ext>
            </a:extLst>
          </p:cNvPr>
          <p:cNvPicPr>
            <a:picLocks noChangeAspect="1"/>
          </p:cNvPicPr>
          <p:nvPr/>
        </p:nvPicPr>
        <p:blipFill rotWithShape="1">
          <a:blip r:embed="rId11" cstate="screen">
            <a:alphaModFix/>
            <a:extLst>
              <a:ext uri="{28A0092B-C50C-407E-A947-70E740481C1C}">
                <a14:useLocalDpi xmlns:a14="http://schemas.microsoft.com/office/drawing/2010/main"/>
              </a:ext>
            </a:extLst>
          </a:blip>
          <a:srcRect/>
          <a:stretch/>
        </p:blipFill>
        <p:spPr>
          <a:xfrm>
            <a:off x="8781876" y="5135348"/>
            <a:ext cx="884295" cy="417419"/>
          </a:xfrm>
          <a:prstGeom prst="rect">
            <a:avLst/>
          </a:prstGeom>
          <a:ln>
            <a:solidFill>
              <a:schemeClr val="tx1"/>
            </a:solidFill>
          </a:ln>
        </p:spPr>
      </p:pic>
      <p:pic>
        <p:nvPicPr>
          <p:cNvPr id="27" name="Picture 26" descr="MOA_update_arrow.emf">
            <a:extLst>
              <a:ext uri="{FF2B5EF4-FFF2-40B4-BE49-F238E27FC236}">
                <a16:creationId xmlns:a16="http://schemas.microsoft.com/office/drawing/2014/main" id="{875A4D08-C17C-1845-8AE0-C9BA9311EF13}"/>
              </a:ext>
            </a:extLst>
          </p:cNvPr>
          <p:cNvPicPr>
            <a:picLocks noChangeAspect="1"/>
          </p:cNvPicPr>
          <p:nvPr/>
        </p:nvPicPr>
        <p:blipFill>
          <a:blip r:embed="rId12" cstate="screen">
            <a:alphaModFix amt="90000"/>
            <a:extLst>
              <a:ext uri="{28A0092B-C50C-407E-A947-70E740481C1C}">
                <a14:useLocalDpi xmlns:a14="http://schemas.microsoft.com/office/drawing/2010/main"/>
              </a:ext>
            </a:extLst>
          </a:blip>
          <a:stretch>
            <a:fillRect/>
          </a:stretch>
        </p:blipFill>
        <p:spPr>
          <a:xfrm rot="7106836" flipV="1">
            <a:off x="5612212" y="2980505"/>
            <a:ext cx="217208" cy="505686"/>
          </a:xfrm>
          <a:prstGeom prst="rect">
            <a:avLst/>
          </a:prstGeom>
        </p:spPr>
      </p:pic>
      <p:pic>
        <p:nvPicPr>
          <p:cNvPr id="28" name="Picture 27" descr="MOA_update_arrow.emf">
            <a:extLst>
              <a:ext uri="{FF2B5EF4-FFF2-40B4-BE49-F238E27FC236}">
                <a16:creationId xmlns:a16="http://schemas.microsoft.com/office/drawing/2014/main" id="{50F8F501-A423-2142-879A-C553307DDDD3}"/>
              </a:ext>
            </a:extLst>
          </p:cNvPr>
          <p:cNvPicPr>
            <a:picLocks noChangeAspect="1"/>
          </p:cNvPicPr>
          <p:nvPr/>
        </p:nvPicPr>
        <p:blipFill>
          <a:blip r:embed="rId12" cstate="screen">
            <a:alphaModFix amt="90000"/>
            <a:extLst>
              <a:ext uri="{28A0092B-C50C-407E-A947-70E740481C1C}">
                <a14:useLocalDpi xmlns:a14="http://schemas.microsoft.com/office/drawing/2010/main"/>
              </a:ext>
            </a:extLst>
          </a:blip>
          <a:stretch>
            <a:fillRect/>
          </a:stretch>
        </p:blipFill>
        <p:spPr>
          <a:xfrm rot="555055">
            <a:off x="5024899" y="3354795"/>
            <a:ext cx="233302" cy="543153"/>
          </a:xfrm>
          <a:prstGeom prst="rect">
            <a:avLst/>
          </a:prstGeom>
        </p:spPr>
      </p:pic>
      <p:pic>
        <p:nvPicPr>
          <p:cNvPr id="29" name="Picture 28" descr="MOA_update_arrow.emf">
            <a:extLst>
              <a:ext uri="{FF2B5EF4-FFF2-40B4-BE49-F238E27FC236}">
                <a16:creationId xmlns:a16="http://schemas.microsoft.com/office/drawing/2014/main" id="{4F6E6180-0958-A14C-A79E-ED326A8383C3}"/>
              </a:ext>
            </a:extLst>
          </p:cNvPr>
          <p:cNvPicPr>
            <a:picLocks noChangeAspect="1"/>
          </p:cNvPicPr>
          <p:nvPr/>
        </p:nvPicPr>
        <p:blipFill>
          <a:blip r:embed="rId12" cstate="screen">
            <a:alphaModFix amt="90000"/>
            <a:extLst>
              <a:ext uri="{28A0092B-C50C-407E-A947-70E740481C1C}">
                <a14:useLocalDpi xmlns:a14="http://schemas.microsoft.com/office/drawing/2010/main"/>
              </a:ext>
            </a:extLst>
          </a:blip>
          <a:stretch>
            <a:fillRect/>
          </a:stretch>
        </p:blipFill>
        <p:spPr>
          <a:xfrm rot="12742124" flipV="1">
            <a:off x="6410510" y="4178279"/>
            <a:ext cx="245112" cy="570650"/>
          </a:xfrm>
          <a:prstGeom prst="rect">
            <a:avLst/>
          </a:prstGeom>
        </p:spPr>
      </p:pic>
      <p:pic>
        <p:nvPicPr>
          <p:cNvPr id="30" name="Picture 29" descr="MOA_update_arrow.emf">
            <a:extLst>
              <a:ext uri="{FF2B5EF4-FFF2-40B4-BE49-F238E27FC236}">
                <a16:creationId xmlns:a16="http://schemas.microsoft.com/office/drawing/2014/main" id="{379B754E-A6F9-E84F-A960-2B9535EE5399}"/>
              </a:ext>
            </a:extLst>
          </p:cNvPr>
          <p:cNvPicPr>
            <a:picLocks noChangeAspect="1"/>
          </p:cNvPicPr>
          <p:nvPr/>
        </p:nvPicPr>
        <p:blipFill>
          <a:blip r:embed="rId12" cstate="screen">
            <a:alphaModFix amt="90000"/>
            <a:extLst>
              <a:ext uri="{28A0092B-C50C-407E-A947-70E740481C1C}">
                <a14:useLocalDpi xmlns:a14="http://schemas.microsoft.com/office/drawing/2010/main"/>
              </a:ext>
            </a:extLst>
          </a:blip>
          <a:stretch>
            <a:fillRect/>
          </a:stretch>
        </p:blipFill>
        <p:spPr>
          <a:xfrm rot="15224631">
            <a:off x="5549856" y="4604139"/>
            <a:ext cx="280494" cy="653022"/>
          </a:xfrm>
          <a:prstGeom prst="rect">
            <a:avLst/>
          </a:prstGeom>
        </p:spPr>
      </p:pic>
      <p:pic>
        <p:nvPicPr>
          <p:cNvPr id="31" name="Picture 30" descr="MOA_update_arrow.emf">
            <a:extLst>
              <a:ext uri="{FF2B5EF4-FFF2-40B4-BE49-F238E27FC236}">
                <a16:creationId xmlns:a16="http://schemas.microsoft.com/office/drawing/2014/main" id="{6C58FB73-84F3-DD47-A4CD-5CF9899A9CED}"/>
              </a:ext>
            </a:extLst>
          </p:cNvPr>
          <p:cNvPicPr>
            <a:picLocks noChangeAspect="1"/>
          </p:cNvPicPr>
          <p:nvPr/>
        </p:nvPicPr>
        <p:blipFill>
          <a:blip r:embed="rId12">
            <a:alphaModFix amt="90000"/>
            <a:extLst>
              <a:ext uri="{28A0092B-C50C-407E-A947-70E740481C1C}">
                <a14:useLocalDpi xmlns:a14="http://schemas.microsoft.com/office/drawing/2010/main"/>
              </a:ext>
            </a:extLst>
          </a:blip>
          <a:stretch>
            <a:fillRect/>
          </a:stretch>
        </p:blipFill>
        <p:spPr>
          <a:xfrm rot="7224478" flipV="1">
            <a:off x="8155658" y="4947863"/>
            <a:ext cx="294435" cy="685480"/>
          </a:xfrm>
          <a:prstGeom prst="rect">
            <a:avLst/>
          </a:prstGeom>
        </p:spPr>
      </p:pic>
      <p:pic>
        <p:nvPicPr>
          <p:cNvPr id="32" name="Picture 31" descr="MOA_update_arrow.emf">
            <a:extLst>
              <a:ext uri="{FF2B5EF4-FFF2-40B4-BE49-F238E27FC236}">
                <a16:creationId xmlns:a16="http://schemas.microsoft.com/office/drawing/2014/main" id="{1C81BD7C-2B2E-8646-BCD0-55DC78D1B774}"/>
              </a:ext>
            </a:extLst>
          </p:cNvPr>
          <p:cNvPicPr>
            <a:picLocks noChangeAspect="1"/>
          </p:cNvPicPr>
          <p:nvPr/>
        </p:nvPicPr>
        <p:blipFill>
          <a:blip r:embed="rId12" cstate="screen">
            <a:alphaModFix amt="90000"/>
            <a:extLst>
              <a:ext uri="{28A0092B-C50C-407E-A947-70E740481C1C}">
                <a14:useLocalDpi xmlns:a14="http://schemas.microsoft.com/office/drawing/2010/main"/>
              </a:ext>
            </a:extLst>
          </a:blip>
          <a:stretch>
            <a:fillRect/>
          </a:stretch>
        </p:blipFill>
        <p:spPr>
          <a:xfrm rot="2895750" flipV="1">
            <a:off x="11045452" y="4568232"/>
            <a:ext cx="283850" cy="660836"/>
          </a:xfrm>
          <a:prstGeom prst="rect">
            <a:avLst/>
          </a:prstGeom>
        </p:spPr>
      </p:pic>
      <p:pic>
        <p:nvPicPr>
          <p:cNvPr id="33" name="Picture 32" descr="MOA_update_arrow.emf">
            <a:extLst>
              <a:ext uri="{FF2B5EF4-FFF2-40B4-BE49-F238E27FC236}">
                <a16:creationId xmlns:a16="http://schemas.microsoft.com/office/drawing/2014/main" id="{AD474A17-A8F8-6547-9573-29C930E1399E}"/>
              </a:ext>
            </a:extLst>
          </p:cNvPr>
          <p:cNvPicPr>
            <a:picLocks noChangeAspect="1"/>
          </p:cNvPicPr>
          <p:nvPr/>
        </p:nvPicPr>
        <p:blipFill>
          <a:blip r:embed="rId12">
            <a:alphaModFix amt="90000"/>
            <a:extLst>
              <a:ext uri="{28A0092B-C50C-407E-A947-70E740481C1C}">
                <a14:useLocalDpi xmlns:a14="http://schemas.microsoft.com/office/drawing/2010/main"/>
              </a:ext>
            </a:extLst>
          </a:blip>
          <a:stretch>
            <a:fillRect/>
          </a:stretch>
        </p:blipFill>
        <p:spPr>
          <a:xfrm rot="16045585" flipV="1">
            <a:off x="5601983" y="2058122"/>
            <a:ext cx="303623" cy="706874"/>
          </a:xfrm>
          <a:prstGeom prst="rect">
            <a:avLst/>
          </a:prstGeom>
        </p:spPr>
      </p:pic>
      <p:sp>
        <p:nvSpPr>
          <p:cNvPr id="35" name="Rectangle 34">
            <a:extLst>
              <a:ext uri="{FF2B5EF4-FFF2-40B4-BE49-F238E27FC236}">
                <a16:creationId xmlns:a16="http://schemas.microsoft.com/office/drawing/2014/main" id="{38A3A488-D392-1A45-9492-2A14C31DE0CE}"/>
              </a:ext>
            </a:extLst>
          </p:cNvPr>
          <p:cNvSpPr/>
          <p:nvPr/>
        </p:nvSpPr>
        <p:spPr>
          <a:xfrm>
            <a:off x="526887" y="6377446"/>
            <a:ext cx="8101960" cy="323165"/>
          </a:xfrm>
          <a:prstGeom prst="rect">
            <a:avLst/>
          </a:prstGeom>
        </p:spPr>
        <p:txBody>
          <a:bodyPr wrap="square" lIns="0" tIns="0" rIns="0" bIns="0" anchor="b">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Kramer, P.A., Melby, S.J., et al. Hemoglobin-associated oxidative stress in the pericardial compartment of postoperative cardiac surgery patients. </a:t>
            </a:r>
            <a:r>
              <a:rPr lang="en-US" sz="700" b="1" i="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Lab Invest.</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2015;95(2):132-41.</a:t>
            </a:r>
          </a:p>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Samuel St. Onge, MD,  Louis P. Perrault, MD, PhD, Philippe Demers, MDMS Edward M. Boyle, MD, A. Marc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Gillinov</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MD, James Cox, MD, and Spencer Melby, MD. Pericardial Blood as a Trigger for Postoperative Atrial Fibrillation After Cardiac Surgery. </a:t>
            </a:r>
            <a:r>
              <a:rPr lang="en-US" sz="700" b="1" i="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Annals of Thoracic Surgery</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2018;105:321–8.</a:t>
            </a:r>
          </a:p>
        </p:txBody>
      </p:sp>
    </p:spTree>
    <p:extLst>
      <p:ext uri="{BB962C8B-B14F-4D97-AF65-F5344CB8AC3E}">
        <p14:creationId xmlns:p14="http://schemas.microsoft.com/office/powerpoint/2010/main" val="229854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8922BD-6334-4C47-B640-672F9B49DC5E}"/>
              </a:ext>
            </a:extLst>
          </p:cNvPr>
          <p:cNvSpPr/>
          <p:nvPr/>
        </p:nvSpPr>
        <p:spPr>
          <a:xfrm>
            <a:off x="6115045" y="2640558"/>
            <a:ext cx="3491345" cy="1371600"/>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SCIENCE OF RETAINED BLOOD IS WELL ESTABLISHED</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8</a:t>
            </a:fld>
            <a:endParaRPr lang="en-US"/>
          </a:p>
        </p:txBody>
      </p:sp>
      <p:sp>
        <p:nvSpPr>
          <p:cNvPr id="5" name="Text Placeholder 4">
            <a:extLst>
              <a:ext uri="{FF2B5EF4-FFF2-40B4-BE49-F238E27FC236}">
                <a16:creationId xmlns:a16="http://schemas.microsoft.com/office/drawing/2014/main" id="{498150C8-1ECE-8741-A715-801065B097D6}"/>
              </a:ext>
            </a:extLst>
          </p:cNvPr>
          <p:cNvSpPr txBox="1">
            <a:spLocks/>
          </p:cNvSpPr>
          <p:nvPr/>
        </p:nvSpPr>
        <p:spPr>
          <a:xfrm>
            <a:off x="6321477" y="2914402"/>
            <a:ext cx="4854431" cy="823912"/>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accent2"/>
                </a:solidFill>
                <a:latin typeface="Verdana" panose="020B0604030504040204" pitchFamily="34" charset="0"/>
                <a:ea typeface="Verdana" panose="020B0604030504040204" pitchFamily="34" charset="0"/>
                <a:cs typeface="Verdana" panose="020B0604030504040204" pitchFamily="34" charset="0"/>
              </a:rPr>
              <a:t>The Lancet </a:t>
            </a:r>
          </a:p>
          <a:p>
            <a:pPr marL="0" indent="0">
              <a:buNone/>
            </a:pPr>
            <a:r>
              <a:rPr lang="en-US" sz="1600" dirty="0">
                <a:solidFill>
                  <a:schemeClr val="accent2"/>
                </a:solidFill>
                <a:latin typeface="Verdana" panose="020B0604030504040204" pitchFamily="34" charset="0"/>
                <a:ea typeface="Verdana" panose="020B0604030504040204" pitchFamily="34" charset="0"/>
                <a:cs typeface="Verdana" panose="020B0604030504040204" pitchFamily="34" charset="0"/>
              </a:rPr>
              <a:t>November 2021</a:t>
            </a:r>
          </a:p>
        </p:txBody>
      </p:sp>
      <p:pic>
        <p:nvPicPr>
          <p:cNvPr id="6" name="Content Placeholder 9">
            <a:extLst>
              <a:ext uri="{FF2B5EF4-FFF2-40B4-BE49-F238E27FC236}">
                <a16:creationId xmlns:a16="http://schemas.microsoft.com/office/drawing/2014/main" id="{A81B59A8-D12C-CA47-867B-FD6C5F762D92}"/>
              </a:ext>
            </a:extLst>
          </p:cNvPr>
          <p:cNvPicPr>
            <a:picLocks noChangeAspect="1"/>
          </p:cNvPicPr>
          <p:nvPr/>
        </p:nvPicPr>
        <p:blipFill>
          <a:blip r:embed="rId3"/>
          <a:stretch>
            <a:fillRect/>
          </a:stretch>
        </p:blipFill>
        <p:spPr>
          <a:xfrm>
            <a:off x="8378982" y="1829138"/>
            <a:ext cx="3203418" cy="4149506"/>
          </a:xfrm>
          <a:prstGeom prst="rect">
            <a:avLst/>
          </a:prstGeom>
          <a:solidFill>
            <a:schemeClr val="bg1"/>
          </a:solidFill>
          <a:ln w="12700" cap="sq">
            <a:solidFill>
              <a:schemeClr val="tx1"/>
            </a:solidFill>
            <a:prstDash val="solid"/>
            <a:miter lim="800000"/>
          </a:ln>
          <a:effectLst/>
        </p:spPr>
      </p:pic>
      <p:sp>
        <p:nvSpPr>
          <p:cNvPr id="10" name="Rectangle 9">
            <a:extLst>
              <a:ext uri="{FF2B5EF4-FFF2-40B4-BE49-F238E27FC236}">
                <a16:creationId xmlns:a16="http://schemas.microsoft.com/office/drawing/2014/main" id="{44BA62DD-C365-304E-9D8D-B53C0A80A919}"/>
              </a:ext>
            </a:extLst>
          </p:cNvPr>
          <p:cNvSpPr/>
          <p:nvPr/>
        </p:nvSpPr>
        <p:spPr>
          <a:xfrm>
            <a:off x="448341" y="2640558"/>
            <a:ext cx="3491345" cy="1371600"/>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1B06526F-F772-4D49-8E35-D3114E4301E6}"/>
              </a:ext>
            </a:extLst>
          </p:cNvPr>
          <p:cNvPicPr>
            <a:picLocks noChangeAspect="1"/>
          </p:cNvPicPr>
          <p:nvPr/>
        </p:nvPicPr>
        <p:blipFill>
          <a:blip r:embed="rId4"/>
          <a:stretch>
            <a:fillRect/>
          </a:stretch>
        </p:blipFill>
        <p:spPr>
          <a:xfrm>
            <a:off x="2666023" y="1839789"/>
            <a:ext cx="3106040" cy="4139714"/>
          </a:xfrm>
          <a:prstGeom prst="rect">
            <a:avLst/>
          </a:prstGeom>
          <a:ln w="12700">
            <a:solidFill>
              <a:schemeClr val="tx1"/>
            </a:solidFill>
          </a:ln>
        </p:spPr>
      </p:pic>
      <p:sp>
        <p:nvSpPr>
          <p:cNvPr id="14" name="Text Placeholder 4">
            <a:extLst>
              <a:ext uri="{FF2B5EF4-FFF2-40B4-BE49-F238E27FC236}">
                <a16:creationId xmlns:a16="http://schemas.microsoft.com/office/drawing/2014/main" id="{F09738CC-1A25-DF4A-9472-206A16927B1F}"/>
              </a:ext>
            </a:extLst>
          </p:cNvPr>
          <p:cNvSpPr txBox="1">
            <a:spLocks/>
          </p:cNvSpPr>
          <p:nvPr/>
        </p:nvSpPr>
        <p:spPr>
          <a:xfrm>
            <a:off x="656613" y="2914402"/>
            <a:ext cx="4854431" cy="823912"/>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accent2"/>
                </a:solidFill>
                <a:latin typeface="Verdana" panose="020B0604030504040204" pitchFamily="34" charset="0"/>
                <a:ea typeface="Verdana" panose="020B0604030504040204" pitchFamily="34" charset="0"/>
                <a:cs typeface="Verdana" panose="020B0604030504040204" pitchFamily="34" charset="0"/>
              </a:rPr>
              <a:t>The Annals </a:t>
            </a:r>
          </a:p>
          <a:p>
            <a:pPr marL="0" indent="0">
              <a:buNone/>
            </a:pPr>
            <a:r>
              <a:rPr lang="en-US" sz="1600" dirty="0">
                <a:solidFill>
                  <a:schemeClr val="accent2"/>
                </a:solidFill>
                <a:latin typeface="Verdana" panose="020B0604030504040204" pitchFamily="34" charset="0"/>
                <a:ea typeface="Verdana" panose="020B0604030504040204" pitchFamily="34" charset="0"/>
                <a:cs typeface="Verdana" panose="020B0604030504040204" pitchFamily="34" charset="0"/>
              </a:rPr>
              <a:t>January 2018</a:t>
            </a:r>
          </a:p>
        </p:txBody>
      </p:sp>
    </p:spTree>
    <p:extLst>
      <p:ext uri="{BB962C8B-B14F-4D97-AF65-F5344CB8AC3E}">
        <p14:creationId xmlns:p14="http://schemas.microsoft.com/office/powerpoint/2010/main" val="235065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0B2D00-B250-C444-A0DB-AEDE61063A73}"/>
              </a:ext>
            </a:extLst>
          </p:cNvPr>
          <p:cNvSpPr>
            <a:spLocks noGrp="1"/>
          </p:cNvSpPr>
          <p:nvPr>
            <p:ph type="title"/>
          </p:nvPr>
        </p:nvSpPr>
        <p:spPr/>
        <p:txBody>
          <a:bodyPr/>
          <a:lstStyle/>
          <a:p>
            <a:r>
              <a:rPr lang="en-US" cap="none" dirty="0"/>
              <a:t>MINIMIZING RETAINED BLOOD</a:t>
            </a:r>
          </a:p>
        </p:txBody>
      </p:sp>
    </p:spTree>
    <p:extLst>
      <p:ext uri="{BB962C8B-B14F-4D97-AF65-F5344CB8AC3E}">
        <p14:creationId xmlns:p14="http://schemas.microsoft.com/office/powerpoint/2010/main" val="17611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Theme">
  <a:themeElements>
    <a:clrScheme name="ClearFlow Theme Colors">
      <a:dk1>
        <a:srgbClr val="54534A"/>
      </a:dk1>
      <a:lt1>
        <a:sysClr val="window" lastClr="FFFFFF"/>
      </a:lt1>
      <a:dk2>
        <a:srgbClr val="0096D6"/>
      </a:dk2>
      <a:lt2>
        <a:srgbClr val="FFFFFF"/>
      </a:lt2>
      <a:accent1>
        <a:srgbClr val="0096D6"/>
      </a:accent1>
      <a:accent2>
        <a:srgbClr val="54534A"/>
      </a:accent2>
      <a:accent3>
        <a:srgbClr val="BE1E2D"/>
      </a:accent3>
      <a:accent4>
        <a:srgbClr val="F15A29"/>
      </a:accent4>
      <a:accent5>
        <a:srgbClr val="FBB040"/>
      </a:accent5>
      <a:accent6>
        <a:srgbClr val="EF4136"/>
      </a:accent6>
      <a:hlink>
        <a:srgbClr val="0096D6"/>
      </a:hlink>
      <a:folHlink>
        <a:srgbClr val="5453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3"/>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6089B28B-565E-BB44-B592-18B7EDACDE7F}" vid="{01DEBB44-E7EE-5B43-BB9D-2534E72651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13691</TotalTime>
  <Words>3910</Words>
  <Application>Microsoft Office PowerPoint</Application>
  <PresentationFormat>Widescreen</PresentationFormat>
  <Paragraphs>694</Paragraphs>
  <Slides>30</Slides>
  <Notes>29</Notes>
  <HiddenSlides>4</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Montserrat</vt:lpstr>
      <vt:lpstr>Verdana</vt:lpstr>
      <vt:lpstr>Default Theme</vt:lpstr>
      <vt:lpstr>and Improving Your Hospital’s Workflow &amp; Net Income</vt:lpstr>
      <vt:lpstr>[hospital name]</vt:lpstr>
      <vt:lpstr>The Science &amp; Evidence of  Retained Blood After Cardiac Surgery</vt:lpstr>
      <vt:lpstr>ALL CHEST TUBES OCCLUDE</vt:lpstr>
      <vt:lpstr>RETAINED BLOOD RE-INTERVENTIONS</vt:lpstr>
      <vt:lpstr>INCREASED morbidity and mortality risk</vt:lpstr>
      <vt:lpstr>RETAINED BLOOD INFLAMMATION CAN TRIGGER POAF</vt:lpstr>
      <vt:lpstr>SCIENCE OF RETAINED BLOOD IS WELL ESTABLISHED</vt:lpstr>
      <vt:lpstr>MINIMIZING RETAINED BLOOD</vt:lpstr>
      <vt:lpstr>MAINTAINING CHEST TUBE PATENCY</vt:lpstr>
      <vt:lpstr>PLEURAFLOW® ACTIVE CLEARANCE TECHNOLOGY®</vt:lpstr>
      <vt:lpstr>PLEURAFLOW® IN ACTION</vt:lpstr>
      <vt:lpstr>Randomized Controlled Trial Data </vt:lpstr>
      <vt:lpstr>SUMMARY OF PEER-REVIEWED CLINICAL DATA*</vt:lpstr>
      <vt:lpstr>ERAS CARDIAC GUIDELINES</vt:lpstr>
      <vt:lpstr>BRINGING PLEURAFLOW TO  [HOSPITAL NAME]</vt:lpstr>
      <vt:lpstr>[HOSPITAL NAME] Statistics</vt:lpstr>
      <vt:lpstr>The Burden of retained blood At Your Hospital</vt:lpstr>
      <vt:lpstr>PLEURAFLOW CAN HELP REDUCE RETAINED BLOOD</vt:lpstr>
      <vt:lpstr>Pleuraflow’s FINANCIAL BENEFIT</vt:lpstr>
      <vt:lpstr>PLEURAFLOW CAN HELP REDUCE LENGTH OF STAY</vt:lpstr>
      <vt:lpstr>Pleuraflow’s FINANCIAL BENEFIT</vt:lpstr>
      <vt:lpstr>Summary for [HOSPITAL NAME]</vt:lpstr>
      <vt:lpstr>PLEURAFLOW BENEFITS EVERYONE</vt:lpstr>
      <vt:lpstr>THANK yOU</vt:lpstr>
      <vt:lpstr>PowerPoint Presentation</vt:lpstr>
      <vt:lpstr>Independent Audit of PleuraFlow® Cost-Benefit</vt:lpstr>
      <vt:lpstr>TRACK CARDIOTHORACIC SURGERY DRGS</vt:lpstr>
      <vt:lpstr>Track ICD-10 Codes for RBS Reinterventions</vt:lpstr>
      <vt:lpstr>AVAILABLE IN VARIOUS SIZES &amp; CONFIGURATIONS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PleuraFlow Active Clearance Technology</dc:title>
  <dc:creator>Svetla Kibota</dc:creator>
  <cp:lastModifiedBy>James Herlofsky</cp:lastModifiedBy>
  <cp:revision>188</cp:revision>
  <cp:lastPrinted>2020-08-12T18:07:58Z</cp:lastPrinted>
  <dcterms:created xsi:type="dcterms:W3CDTF">2020-08-05T21:19:54Z</dcterms:created>
  <dcterms:modified xsi:type="dcterms:W3CDTF">2022-03-29T17:43:27Z</dcterms:modified>
</cp:coreProperties>
</file>